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1"/>
  </p:notesMasterIdLst>
  <p:sldIdLst>
    <p:sldId id="256" r:id="rId2"/>
    <p:sldId id="276" r:id="rId3"/>
    <p:sldId id="277" r:id="rId4"/>
    <p:sldId id="278" r:id="rId5"/>
    <p:sldId id="279" r:id="rId6"/>
    <p:sldId id="280" r:id="rId7"/>
    <p:sldId id="260" r:id="rId8"/>
    <p:sldId id="262" r:id="rId9"/>
    <p:sldId id="271" r:id="rId10"/>
    <p:sldId id="261" r:id="rId11"/>
    <p:sldId id="272" r:id="rId12"/>
    <p:sldId id="273" r:id="rId13"/>
    <p:sldId id="264" r:id="rId14"/>
    <p:sldId id="265" r:id="rId15"/>
    <p:sldId id="266" r:id="rId16"/>
    <p:sldId id="267" r:id="rId17"/>
    <p:sldId id="268" r:id="rId18"/>
    <p:sldId id="274" r:id="rId19"/>
    <p:sldId id="275" r:id="rId20"/>
  </p:sldIdLst>
  <p:sldSz cx="12192000" cy="6858000"/>
  <p:notesSz cx="6858000" cy="91440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FBDFA3-CB43-4915-BBFC-4E00E2A6D1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35D4D9-AEB7-40CB-979C-B0B5E81577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B67E0F9-1EFD-4418-BF31-043B6CFD7649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F544AA6-E139-48A4-AE09-82FC609920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5F453E1-34E5-4173-ABCD-66867BB07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60905-21FD-431A-BEBA-2F6E92817E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B7F2A-CC03-4449-A655-7C4F54B1E9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5F4A00B-48F9-41F6-AE1F-D184AD36598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D9E060F-5986-4A3E-BB0F-9930D6F644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191F769-530F-4BE9-B37C-6A6AEB8E84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20D7C8D-45CC-4723-811A-F39467F50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254571-E9AE-4189-B9CA-0B3149C4D3A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51E4E9C0-B1DA-4A56-8B9C-93AE6326D9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F67365E9-00D1-4555-B1B1-53E7601BBB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41F0CFF9-5FCA-4C3B-B3E6-E4339E0278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053A62-455D-46FF-B7DF-C4708FA8B7D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11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617582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67621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89F252AC-B5C3-4866-AE9A-1E1B0E0F25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8AE1731-0581-42CF-9B24-C574953E72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A3A7F26-E89F-439C-BC55-E85D8CCA80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5AC0C2-AD5F-4C7F-8481-4A728220F34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545B63DC-C18A-4654-A899-FCDC6346DD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BABC2557-2913-4B8E-8B11-5DC91D6994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48CCE5B8-FDBD-4491-ACE2-67E142EA83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1F7990-51E5-4B50-A8FD-25383280985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37A1A858-33E4-454D-8ECB-DDFFEB754C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75198B52-9575-48C9-AB38-CCCC84FA6A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F594C9EC-81DD-445C-A53D-BC39A5A0B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DA0A48-15F5-4538-B970-6E28BC92975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DC407EE8-220E-48EC-B533-6E150BC457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2A92710A-8499-40FC-852D-AF6D37E52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EC83FEED-7B03-4634-ADB7-7C938D4B7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856F3F-F163-4DF3-A708-DF4E99C97C2E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17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203033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18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31433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19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7837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93625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8E0CC700-DF09-4156-954B-90546D44D2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33C49D5-B26D-48C6-909E-BF82951D68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0079D8D-258C-42B4-80C5-47DD9B702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5D17DC-E82A-402B-B757-D1020A5C8ED8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29876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73875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40172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10C79F9A-CDB9-4E09-B671-73C9023073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BEE6D3C-6E03-4A46-BC2D-5A28AFF7B9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09E8C394-D9EA-42E5-B634-08C277C7E7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32B8B8-05DC-4DB9-8DC5-8B796840377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C692CB2-81F2-421B-91C1-69AD46A203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4BA2C11-691C-4BA4-BCCB-9AEDACF3C9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C028AFA3-A40C-4B4C-9C13-486C839D25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5881C5-4311-4AD4-BAF1-213C19D00201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4A00B-48F9-41F6-AE1F-D184AD365988}" type="slidenum">
              <a:rPr lang="en-CA" altLang="en-US" smtClean="0"/>
              <a:pPr>
                <a:defRPr/>
              </a:pPr>
              <a:t>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7757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B3428-EB28-4E6D-9543-8C75FC58087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0D9608-3E43-42FD-ACC1-0A125648FE39}"/>
              </a:ext>
            </a:extLst>
          </p:cNvPr>
          <p:cNvSpPr/>
          <p:nvPr/>
        </p:nvSpPr>
        <p:spPr bwMode="auto">
          <a:xfrm>
            <a:off x="368302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4C4836-D2ED-4DEF-A613-30B08AB41EF5}"/>
              </a:ext>
            </a:extLst>
          </p:cNvPr>
          <p:cNvSpPr/>
          <p:nvPr/>
        </p:nvSpPr>
        <p:spPr bwMode="auto">
          <a:xfrm>
            <a:off x="1320802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C333D0-900F-4E16-B6D7-4BE6B391C058}"/>
              </a:ext>
            </a:extLst>
          </p:cNvPr>
          <p:cNvSpPr/>
          <p:nvPr/>
        </p:nvSpPr>
        <p:spPr bwMode="auto">
          <a:xfrm>
            <a:off x="1521886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5114C2E-2770-418F-921D-1060B6747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134AE4C-B6DF-4143-8332-CD383D948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8F692B8F-F821-40FF-8550-3409AF9CC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AB3B4AF3-CB2D-40FA-888B-D6BA943C97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5E84F23A-B3E9-4E8F-8158-0D29CB1A7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133E05CE-2184-4166-98A4-371A1114E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B6F093-905C-44FC-9E27-1D468D75410E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1584EC9-50B7-4276-A71C-F7B74D333B4F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10EC173-FA0F-4916-B60B-992FA283ECE7}"/>
              </a:ext>
            </a:extLst>
          </p:cNvPr>
          <p:cNvSpPr/>
          <p:nvPr/>
        </p:nvSpPr>
        <p:spPr bwMode="auto">
          <a:xfrm>
            <a:off x="1746252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F85012D-6C41-4215-B4A4-2D53745C84C7}"/>
              </a:ext>
            </a:extLst>
          </p:cNvPr>
          <p:cNvSpPr/>
          <p:nvPr/>
        </p:nvSpPr>
        <p:spPr bwMode="auto">
          <a:xfrm>
            <a:off x="1454151" y="5500691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9DAAF08-1FEE-42B8-996D-323FFA8AA4A0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2EBE91A-CF8B-462B-B311-DCCF96770D54}"/>
              </a:ext>
            </a:extLst>
          </p:cNvPr>
          <p:cNvSpPr/>
          <p:nvPr/>
        </p:nvSpPr>
        <p:spPr>
          <a:xfrm>
            <a:off x="2540002" y="4495803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4F4E53CC-F757-49DB-974E-95303A87228F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14BFE-65E3-464C-813D-F726899D6C29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71AAEAD5-5B14-43B5-8024-E5058DB6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9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5E7CE5F2-4BD9-485C-9A73-4B067306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91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B72A1-9EA1-48C8-AF1C-2EB268F69BA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06013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768971A-EAE6-4E3F-A29F-D14EF257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E1F2D-63B2-4462-904B-9FB7E9D79389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81BC478-1616-4DF1-8A18-E62B8DB20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37661A38-A9F2-4AF0-B6B9-227FCF45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CA7E-782F-42A6-B250-A634280D3AB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6561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2DAAC46-FAF0-4ED6-B8FA-69988BBD5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610F2-364B-4889-B6FC-88BB8940D5B8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1E27883-05FD-413F-AF06-B2C20D8E2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3BD97C5-3BC3-4A80-BA33-E8775ABA1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DCC56-BAF0-45A3-8827-6C7B6F99557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9237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A22A4A43-FD23-45DF-BDDD-F4FB4D6C9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64E6BE-F3E7-412E-8622-6DF34D25F9C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4B09C76D-F4B6-4E83-9B53-1EF6C4049A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D8860-15EA-4641-996D-266B55A904E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201CBF90-2A5F-4C71-A08E-6DEC9796875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143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3738-E79C-4F2A-A717-63BB599281D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B06959-7FC7-432A-B19E-F3BABEDCF2E4}"/>
              </a:ext>
            </a:extLst>
          </p:cNvPr>
          <p:cNvSpPr/>
          <p:nvPr/>
        </p:nvSpPr>
        <p:spPr bwMode="auto">
          <a:xfrm>
            <a:off x="368302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BF63BC-6AF0-4C2D-ACB8-B5B7DB5CB5CA}"/>
              </a:ext>
            </a:extLst>
          </p:cNvPr>
          <p:cNvSpPr/>
          <p:nvPr/>
        </p:nvSpPr>
        <p:spPr bwMode="auto">
          <a:xfrm>
            <a:off x="1320802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8F4D3C-E450-494E-915B-2A78894D8D72}"/>
              </a:ext>
            </a:extLst>
          </p:cNvPr>
          <p:cNvSpPr/>
          <p:nvPr/>
        </p:nvSpPr>
        <p:spPr bwMode="auto">
          <a:xfrm>
            <a:off x="1521886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3F930C2F-AE79-4E6C-BC7C-65DB468354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D6FB508-AAA2-4F3D-8AC0-DE6A1D112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9EF1DCB-465F-484C-9CA4-B949C7EFB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7186131-D186-4B87-A68E-D0009A498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45E0D77-9895-487D-A615-5B08B27EB3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3762F8-7FA0-487F-90DE-CC2BB2EEFA12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31DC446-88A8-45CC-923F-20EBB220D2E1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475E846-EBF1-4AD0-A5F5-561C5667D915}"/>
              </a:ext>
            </a:extLst>
          </p:cNvPr>
          <p:cNvSpPr/>
          <p:nvPr/>
        </p:nvSpPr>
        <p:spPr bwMode="auto">
          <a:xfrm>
            <a:off x="1765301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D592493-FABC-4EFA-AA77-DC37BC8C927C}"/>
              </a:ext>
            </a:extLst>
          </p:cNvPr>
          <p:cNvSpPr/>
          <p:nvPr/>
        </p:nvSpPr>
        <p:spPr bwMode="auto">
          <a:xfrm>
            <a:off x="1454151" y="5500691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B294151-D25E-4043-905A-E288C3959465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4C3C3F5-724F-4CBF-803A-B87BCB5B3EAB}"/>
              </a:ext>
            </a:extLst>
          </p:cNvPr>
          <p:cNvSpPr/>
          <p:nvPr/>
        </p:nvSpPr>
        <p:spPr bwMode="auto">
          <a:xfrm>
            <a:off x="2506136" y="4479928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3B6463AE-E100-4B7E-99E2-E881AAB2D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101FB4A1-7077-4A42-AA22-209D695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F7A65-7DC8-441E-8449-9DAEBB92EC35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A6AE181B-3F0E-4F6F-9935-6D04F220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4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E6E5110-E714-47C8-94F0-EF71C348E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91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ADA62-51AA-4B25-A70B-0AC235A96CF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53899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310DC9EB-C9CD-4C6D-8BA6-6E27D6B8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F3312-D240-4FE6-B610-E53F826B30F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823214BA-A85C-4221-8B82-960DA355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9EA847B-4E33-44F5-A66E-4A604BFB5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7CCFC-F2B3-4540-856F-509E65CCEB8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694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9EB2DBAF-1E97-44B1-BE8F-701896E2C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8EFC3-30AA-42E7-BE7C-0ECC01E3E8B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73D30896-A1AC-4221-9E67-68461EE0F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29F3E023-3502-42B7-B397-171D508A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B3843-4DE8-4EA0-A65D-4B0E1C2BAE9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6486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3A65451B-6DA7-444C-8A6E-7D280AEF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67CC6D-F090-42F1-8B26-08071DE1240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3D71E7F-CA38-49BC-9B0E-0ACE1D0D45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7A11F-3F7E-449E-B286-4DBDAF6D9B8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646D457-3136-4F10-93D6-D8B10E49C87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19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1E4B3673-9DC0-498F-AFEF-4C1DD338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03B6C-3DB4-4F13-93DB-57A62C45F13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30E7A5-B85A-4354-94E6-27FF1D40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F924C6E7-538D-4A34-89DC-58F26205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44A46-F4D7-4700-97AD-76877793CB0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354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8A4F4947-04F8-485F-A8AB-8BF13DAA8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B52831C5-D6BF-4480-BB95-567062F31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89FB6E89-12DF-419B-8116-2C2E8F543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E2F08ABA-60D2-472E-BCAA-9C9F6428C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4D46A2-A72B-451F-96E9-495E162733D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BAF68AE8-909B-4E8D-8449-63F855736D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ADFFE98-96E2-49D5-B9BD-8086586C954A}"/>
              </a:ext>
            </a:extLst>
          </p:cNvPr>
          <p:cNvSpPr/>
          <p:nvPr/>
        </p:nvSpPr>
        <p:spPr>
          <a:xfrm>
            <a:off x="10875435" y="5715003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E781A590-0541-424B-83A4-DC17B9D47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8595F2B-3217-4036-AF28-CC7355E11179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77F20443-D6BD-40CC-92E3-6B04224095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ED375-C509-495C-B119-CB616C2ACEC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42BD0D30-81BB-4F8C-B88F-BACF52FDCA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9512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16571708-2F63-4B4B-A8C9-86055642A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04D90A-9908-45C0-9427-A8D98752A3E5}"/>
              </a:ext>
            </a:extLst>
          </p:cNvPr>
          <p:cNvSpPr/>
          <p:nvPr/>
        </p:nvSpPr>
        <p:spPr>
          <a:xfrm>
            <a:off x="10875435" y="5715003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7E787924-024F-44E7-89F0-0152F2179A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0F31-E094-4210-8ADD-551191847DEF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5F1DDA50-EFF7-409D-8F9C-0BA69BB6A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525820D-C3EF-4076-8161-1353A47B9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BB7462D-55B8-4BDD-B686-9B25272AA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BEEF3D0D-EA10-47BC-9710-7E2CB25B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76E57B-19A8-4D3E-ACAB-8673C26B336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8A7CEAA-43D7-43E9-B534-04F7DFEBF7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ECB33-DA08-4EDD-A902-984FC4A02DA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F3EEA68-E763-4CF5-AAD3-E0DCB62990D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001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6387734-E0A9-41E6-B27F-816DBEBCFC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E9217463-68D6-40BD-89B7-06DB70629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5EE20119-2B4D-4EB7-BE38-3C410F2A1F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3BE360C5-5ECE-48EB-A59E-0ADE3F605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5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AA31D988-E232-43BE-A92A-0F7896DD7D8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48EE1B-3AD9-4B39-BACD-F67DF62FF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09609780-3390-4862-970B-C1EE94255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C6F89F6E-3A8D-414E-90C9-759BBB5DA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1C66B5-6AB4-443A-A8E6-A6AA576AC7A1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DE224D03-267F-463B-BFB3-6BF1A3FF8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25BAA71-956E-4739-AECC-D781A3AA294A}"/>
              </a:ext>
            </a:extLst>
          </p:cNvPr>
          <p:cNvSpPr/>
          <p:nvPr/>
        </p:nvSpPr>
        <p:spPr>
          <a:xfrm>
            <a:off x="10875435" y="5715003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945BABB-9231-47F8-A6E3-F3DEFD7AA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6EE30D-2F00-4795-BA44-712C9C455E2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18" r:id="rId4"/>
    <p:sldLayoutId id="2147483919" r:id="rId5"/>
    <p:sldLayoutId id="2147483926" r:id="rId6"/>
    <p:sldLayoutId id="2147483920" r:id="rId7"/>
    <p:sldLayoutId id="2147483927" r:id="rId8"/>
    <p:sldLayoutId id="2147483928" r:id="rId9"/>
    <p:sldLayoutId id="2147483921" r:id="rId10"/>
    <p:sldLayoutId id="21474839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hyperlink" Target="http://www.bcmath.ca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5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4.bin"/><Relationship Id="rId26" Type="http://schemas.openxmlformats.org/officeDocument/2006/relationships/oleObject" Target="../embeddings/oleObject98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94.wmf"/><Relationship Id="rId34" Type="http://schemas.openxmlformats.org/officeDocument/2006/relationships/oleObject" Target="../embeddings/oleObject102.bin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91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33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3.bin"/><Relationship Id="rId20" Type="http://schemas.openxmlformats.org/officeDocument/2006/relationships/oleObject" Target="../embeddings/oleObject95.bin"/><Relationship Id="rId29" Type="http://schemas.openxmlformats.org/officeDocument/2006/relationships/image" Target="../media/image98.wmf"/><Relationship Id="rId1" Type="http://schemas.openxmlformats.org/officeDocument/2006/relationships/tags" Target="../tags/tag14.x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97.bin"/><Relationship Id="rId32" Type="http://schemas.openxmlformats.org/officeDocument/2006/relationships/oleObject" Target="../embeddings/oleObject101.bin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99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90.bin"/><Relationship Id="rId19" Type="http://schemas.openxmlformats.org/officeDocument/2006/relationships/image" Target="../media/image93.wmf"/><Relationship Id="rId31" Type="http://schemas.openxmlformats.org/officeDocument/2006/relationships/image" Target="../media/image99.wmf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2.bin"/><Relationship Id="rId22" Type="http://schemas.openxmlformats.org/officeDocument/2006/relationships/oleObject" Target="../embeddings/oleObject96.bin"/><Relationship Id="rId27" Type="http://schemas.openxmlformats.org/officeDocument/2006/relationships/image" Target="../media/image97.wmf"/><Relationship Id="rId30" Type="http://schemas.openxmlformats.org/officeDocument/2006/relationships/oleObject" Target="../embeddings/oleObject100.bin"/><Relationship Id="rId35" Type="http://schemas.openxmlformats.org/officeDocument/2006/relationships/image" Target="../media/image101.wmf"/><Relationship Id="rId8" Type="http://schemas.openxmlformats.org/officeDocument/2006/relationships/oleObject" Target="../embeddings/oleObject89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10.bin"/><Relationship Id="rId26" Type="http://schemas.openxmlformats.org/officeDocument/2006/relationships/oleObject" Target="../embeddings/oleObject114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94.wmf"/><Relationship Id="rId34" Type="http://schemas.openxmlformats.org/officeDocument/2006/relationships/oleObject" Target="../embeddings/oleObject118.bin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107.bin"/><Relationship Id="rId17" Type="http://schemas.openxmlformats.org/officeDocument/2006/relationships/image" Target="../media/image104.wmf"/><Relationship Id="rId25" Type="http://schemas.openxmlformats.org/officeDocument/2006/relationships/image" Target="../media/image106.wmf"/><Relationship Id="rId33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1.bin"/><Relationship Id="rId29" Type="http://schemas.openxmlformats.org/officeDocument/2006/relationships/image" Target="../media/image108.wmf"/><Relationship Id="rId1" Type="http://schemas.openxmlformats.org/officeDocument/2006/relationships/tags" Target="../tags/tag15.xml"/><Relationship Id="rId6" Type="http://schemas.openxmlformats.org/officeDocument/2006/relationships/oleObject" Target="../embeddings/oleObject104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113.bin"/><Relationship Id="rId32" Type="http://schemas.openxmlformats.org/officeDocument/2006/relationships/oleObject" Target="../embeddings/oleObject117.bin"/><Relationship Id="rId5" Type="http://schemas.openxmlformats.org/officeDocument/2006/relationships/image" Target="../media/image86.wmf"/><Relationship Id="rId15" Type="http://schemas.openxmlformats.org/officeDocument/2006/relationships/image" Target="../media/image103.wmf"/><Relationship Id="rId23" Type="http://schemas.openxmlformats.org/officeDocument/2006/relationships/image" Target="../media/image105.wmf"/><Relationship Id="rId28" Type="http://schemas.openxmlformats.org/officeDocument/2006/relationships/oleObject" Target="../embeddings/oleObject115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06.bin"/><Relationship Id="rId19" Type="http://schemas.openxmlformats.org/officeDocument/2006/relationships/image" Target="../media/image93.wmf"/><Relationship Id="rId31" Type="http://schemas.openxmlformats.org/officeDocument/2006/relationships/image" Target="../media/image109.wmf"/><Relationship Id="rId4" Type="http://schemas.openxmlformats.org/officeDocument/2006/relationships/oleObject" Target="../embeddings/oleObject103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108.bin"/><Relationship Id="rId22" Type="http://schemas.openxmlformats.org/officeDocument/2006/relationships/oleObject" Target="../embeddings/oleObject112.bin"/><Relationship Id="rId27" Type="http://schemas.openxmlformats.org/officeDocument/2006/relationships/image" Target="../media/image107.wmf"/><Relationship Id="rId30" Type="http://schemas.openxmlformats.org/officeDocument/2006/relationships/oleObject" Target="../embeddings/oleObject116.bin"/><Relationship Id="rId35" Type="http://schemas.openxmlformats.org/officeDocument/2006/relationships/image" Target="../media/image111.wmf"/><Relationship Id="rId8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26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120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1" Type="http://schemas.openxmlformats.org/officeDocument/2006/relationships/tags" Target="../tags/tag16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5" Type="http://schemas.openxmlformats.org/officeDocument/2006/relationships/image" Target="../media/image117.wmf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19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24.bin"/><Relationship Id="rId22" Type="http://schemas.openxmlformats.org/officeDocument/2006/relationships/hyperlink" Target="http://www.bcmath.ca/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image" Target="../media/image125.wmf"/><Relationship Id="rId18" Type="http://schemas.openxmlformats.org/officeDocument/2006/relationships/oleObject" Target="../embeddings/oleObject135.bin"/><Relationship Id="rId26" Type="http://schemas.openxmlformats.org/officeDocument/2006/relationships/image" Target="../media/image131.wmf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136.bin"/><Relationship Id="rId7" Type="http://schemas.openxmlformats.org/officeDocument/2006/relationships/image" Target="../media/image122.wmf"/><Relationship Id="rId12" Type="http://schemas.openxmlformats.org/officeDocument/2006/relationships/oleObject" Target="../embeddings/oleObject132.bin"/><Relationship Id="rId17" Type="http://schemas.openxmlformats.org/officeDocument/2006/relationships/image" Target="../media/image127.wmf"/><Relationship Id="rId25" Type="http://schemas.openxmlformats.org/officeDocument/2006/relationships/oleObject" Target="../embeddings/oleObject13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4.bin"/><Relationship Id="rId20" Type="http://schemas.openxmlformats.org/officeDocument/2006/relationships/hyperlink" Target="http://www.bcmath.ca/" TargetMode="External"/><Relationship Id="rId1" Type="http://schemas.openxmlformats.org/officeDocument/2006/relationships/tags" Target="../tags/tag17.xml"/><Relationship Id="rId6" Type="http://schemas.openxmlformats.org/officeDocument/2006/relationships/oleObject" Target="../embeddings/oleObject129.bin"/><Relationship Id="rId11" Type="http://schemas.openxmlformats.org/officeDocument/2006/relationships/image" Target="../media/image124.wmf"/><Relationship Id="rId24" Type="http://schemas.openxmlformats.org/officeDocument/2006/relationships/image" Target="../media/image130.wmf"/><Relationship Id="rId5" Type="http://schemas.openxmlformats.org/officeDocument/2006/relationships/image" Target="../media/image121.wmf"/><Relationship Id="rId15" Type="http://schemas.openxmlformats.org/officeDocument/2006/relationships/image" Target="../media/image126.wmf"/><Relationship Id="rId23" Type="http://schemas.openxmlformats.org/officeDocument/2006/relationships/oleObject" Target="../embeddings/oleObject137.bin"/><Relationship Id="rId28" Type="http://schemas.openxmlformats.org/officeDocument/2006/relationships/image" Target="../media/image132.wmf"/><Relationship Id="rId10" Type="http://schemas.openxmlformats.org/officeDocument/2006/relationships/oleObject" Target="../embeddings/oleObject131.bin"/><Relationship Id="rId19" Type="http://schemas.openxmlformats.org/officeDocument/2006/relationships/image" Target="../media/image128.wmf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23.wmf"/><Relationship Id="rId14" Type="http://schemas.openxmlformats.org/officeDocument/2006/relationships/oleObject" Target="../embeddings/oleObject133.bin"/><Relationship Id="rId22" Type="http://schemas.openxmlformats.org/officeDocument/2006/relationships/image" Target="../media/image129.wmf"/><Relationship Id="rId27" Type="http://schemas.openxmlformats.org/officeDocument/2006/relationships/oleObject" Target="../embeddings/oleObject13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3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oleObject" Target="../embeddings/oleObject141.bin"/><Relationship Id="rId5" Type="http://schemas.openxmlformats.org/officeDocument/2006/relationships/image" Target="../media/image133.wmf"/><Relationship Id="rId4" Type="http://schemas.openxmlformats.org/officeDocument/2006/relationships/oleObject" Target="../embeddings/oleObject140.bin"/><Relationship Id="rId9" Type="http://schemas.openxmlformats.org/officeDocument/2006/relationships/image" Target="../media/image135.wmf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9.wmf"/><Relationship Id="rId18" Type="http://schemas.openxmlformats.org/officeDocument/2006/relationships/oleObject" Target="../embeddings/oleObject149.bin"/><Relationship Id="rId26" Type="http://schemas.openxmlformats.org/officeDocument/2006/relationships/oleObject" Target="../embeddings/oleObject153.bin"/><Relationship Id="rId3" Type="http://schemas.openxmlformats.org/officeDocument/2006/relationships/notesSlide" Target="../notesSlides/notesSlide18.xml"/><Relationship Id="rId21" Type="http://schemas.openxmlformats.org/officeDocument/2006/relationships/image" Target="../media/image143.wmf"/><Relationship Id="rId34" Type="http://schemas.openxmlformats.org/officeDocument/2006/relationships/oleObject" Target="../embeddings/oleObject157.bin"/><Relationship Id="rId7" Type="http://schemas.openxmlformats.org/officeDocument/2006/relationships/image" Target="../media/image136.w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141.wmf"/><Relationship Id="rId25" Type="http://schemas.openxmlformats.org/officeDocument/2006/relationships/image" Target="../media/image145.wmf"/><Relationship Id="rId33" Type="http://schemas.openxmlformats.org/officeDocument/2006/relationships/image" Target="../media/image1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8.bin"/><Relationship Id="rId20" Type="http://schemas.openxmlformats.org/officeDocument/2006/relationships/oleObject" Target="../embeddings/oleObject150.bin"/><Relationship Id="rId29" Type="http://schemas.openxmlformats.org/officeDocument/2006/relationships/image" Target="../media/image147.wmf"/><Relationship Id="rId1" Type="http://schemas.openxmlformats.org/officeDocument/2006/relationships/tags" Target="../tags/tag19.x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138.wmf"/><Relationship Id="rId24" Type="http://schemas.openxmlformats.org/officeDocument/2006/relationships/oleObject" Target="../embeddings/oleObject152.bin"/><Relationship Id="rId32" Type="http://schemas.openxmlformats.org/officeDocument/2006/relationships/oleObject" Target="../embeddings/oleObject156.bin"/><Relationship Id="rId5" Type="http://schemas.openxmlformats.org/officeDocument/2006/relationships/image" Target="../media/image133.wmf"/><Relationship Id="rId15" Type="http://schemas.openxmlformats.org/officeDocument/2006/relationships/image" Target="../media/image140.wmf"/><Relationship Id="rId23" Type="http://schemas.openxmlformats.org/officeDocument/2006/relationships/image" Target="../media/image144.wmf"/><Relationship Id="rId28" Type="http://schemas.openxmlformats.org/officeDocument/2006/relationships/oleObject" Target="../embeddings/oleObject154.bin"/><Relationship Id="rId10" Type="http://schemas.openxmlformats.org/officeDocument/2006/relationships/oleObject" Target="../embeddings/oleObject145.bin"/><Relationship Id="rId19" Type="http://schemas.openxmlformats.org/officeDocument/2006/relationships/image" Target="../media/image142.wmf"/><Relationship Id="rId31" Type="http://schemas.openxmlformats.org/officeDocument/2006/relationships/image" Target="../media/image148.wmf"/><Relationship Id="rId4" Type="http://schemas.openxmlformats.org/officeDocument/2006/relationships/oleObject" Target="../embeddings/oleObject140.bin"/><Relationship Id="rId9" Type="http://schemas.openxmlformats.org/officeDocument/2006/relationships/image" Target="../media/image137.wmf"/><Relationship Id="rId14" Type="http://schemas.openxmlformats.org/officeDocument/2006/relationships/oleObject" Target="../embeddings/oleObject147.bin"/><Relationship Id="rId22" Type="http://schemas.openxmlformats.org/officeDocument/2006/relationships/oleObject" Target="../embeddings/oleObject151.bin"/><Relationship Id="rId27" Type="http://schemas.openxmlformats.org/officeDocument/2006/relationships/image" Target="../media/image146.wmf"/><Relationship Id="rId30" Type="http://schemas.openxmlformats.org/officeDocument/2006/relationships/oleObject" Target="../embeddings/oleObject155.bin"/><Relationship Id="rId35" Type="http://schemas.openxmlformats.org/officeDocument/2006/relationships/image" Target="../media/image150.wmf"/><Relationship Id="rId8" Type="http://schemas.openxmlformats.org/officeDocument/2006/relationships/oleObject" Target="../embeddings/oleObject14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154.wmf"/><Relationship Id="rId18" Type="http://schemas.openxmlformats.org/officeDocument/2006/relationships/oleObject" Target="../embeddings/oleObject164.bin"/><Relationship Id="rId3" Type="http://schemas.openxmlformats.org/officeDocument/2006/relationships/notesSlide" Target="../notesSlides/notesSlide19.xml"/><Relationship Id="rId21" Type="http://schemas.openxmlformats.org/officeDocument/2006/relationships/image" Target="../media/image158.wmf"/><Relationship Id="rId7" Type="http://schemas.openxmlformats.org/officeDocument/2006/relationships/image" Target="../media/image151.wmf"/><Relationship Id="rId12" Type="http://schemas.openxmlformats.org/officeDocument/2006/relationships/oleObject" Target="../embeddings/oleObject161.bin"/><Relationship Id="rId17" Type="http://schemas.openxmlformats.org/officeDocument/2006/relationships/image" Target="../media/image1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3.bin"/><Relationship Id="rId20" Type="http://schemas.openxmlformats.org/officeDocument/2006/relationships/oleObject" Target="../embeddings/oleObject165.bin"/><Relationship Id="rId1" Type="http://schemas.openxmlformats.org/officeDocument/2006/relationships/tags" Target="../tags/tag20.x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53.wmf"/><Relationship Id="rId5" Type="http://schemas.openxmlformats.org/officeDocument/2006/relationships/image" Target="../media/image134.wmf"/><Relationship Id="rId15" Type="http://schemas.openxmlformats.org/officeDocument/2006/relationships/image" Target="../media/image155.wmf"/><Relationship Id="rId23" Type="http://schemas.openxmlformats.org/officeDocument/2006/relationships/image" Target="../media/image159.wmf"/><Relationship Id="rId10" Type="http://schemas.openxmlformats.org/officeDocument/2006/relationships/oleObject" Target="../embeddings/oleObject160.bin"/><Relationship Id="rId19" Type="http://schemas.openxmlformats.org/officeDocument/2006/relationships/image" Target="../media/image157.wmf"/><Relationship Id="rId4" Type="http://schemas.openxmlformats.org/officeDocument/2006/relationships/oleObject" Target="../embeddings/oleObject141.bin"/><Relationship Id="rId9" Type="http://schemas.openxmlformats.org/officeDocument/2006/relationships/image" Target="../media/image152.wmf"/><Relationship Id="rId14" Type="http://schemas.openxmlformats.org/officeDocument/2006/relationships/oleObject" Target="../embeddings/oleObject162.bin"/><Relationship Id="rId22" Type="http://schemas.openxmlformats.org/officeDocument/2006/relationships/oleObject" Target="../embeddings/oleObject16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21" Type="http://schemas.openxmlformats.org/officeDocument/2006/relationships/image" Target="../media/image19.wmf"/><Relationship Id="rId34" Type="http://schemas.openxmlformats.org/officeDocument/2006/relationships/image" Target="../media/image25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tags" Target="../tags/tag4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37" Type="http://schemas.openxmlformats.org/officeDocument/2006/relationships/image" Target="../media/image26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36" Type="http://schemas.openxmlformats.org/officeDocument/2006/relationships/oleObject" Target="../embeddings/oleObject26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35" Type="http://schemas.openxmlformats.org/officeDocument/2006/relationships/hyperlink" Target="http://www.bcmath.ca/" TargetMode="External"/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1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4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tags" Target="../tags/tag6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5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image" Target="../media/image46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0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9" Type="http://schemas.openxmlformats.org/officeDocument/2006/relationships/image" Target="../media/image63.wmf"/><Relationship Id="rId21" Type="http://schemas.openxmlformats.org/officeDocument/2006/relationships/image" Target="../media/image54.wmf"/><Relationship Id="rId34" Type="http://schemas.openxmlformats.org/officeDocument/2006/relationships/oleObject" Target="../embeddings/oleObject61.bin"/><Relationship Id="rId42" Type="http://schemas.openxmlformats.org/officeDocument/2006/relationships/oleObject" Target="../embeddings/oleObject65.bin"/><Relationship Id="rId47" Type="http://schemas.openxmlformats.org/officeDocument/2006/relationships/image" Target="../media/image67.wmf"/><Relationship Id="rId50" Type="http://schemas.openxmlformats.org/officeDocument/2006/relationships/hyperlink" Target="http://www.bcmath.ca/" TargetMode="Externa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2.bin"/><Relationship Id="rId29" Type="http://schemas.openxmlformats.org/officeDocument/2006/relationships/image" Target="../media/image58.wmf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56.bin"/><Relationship Id="rId32" Type="http://schemas.openxmlformats.org/officeDocument/2006/relationships/oleObject" Target="../embeddings/oleObject60.bin"/><Relationship Id="rId37" Type="http://schemas.openxmlformats.org/officeDocument/2006/relationships/image" Target="../media/image62.wmf"/><Relationship Id="rId40" Type="http://schemas.openxmlformats.org/officeDocument/2006/relationships/oleObject" Target="../embeddings/oleObject64.bin"/><Relationship Id="rId45" Type="http://schemas.openxmlformats.org/officeDocument/2006/relationships/image" Target="../media/image66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23" Type="http://schemas.openxmlformats.org/officeDocument/2006/relationships/image" Target="../media/image55.wmf"/><Relationship Id="rId28" Type="http://schemas.openxmlformats.org/officeDocument/2006/relationships/oleObject" Target="../embeddings/oleObject58.bin"/><Relationship Id="rId36" Type="http://schemas.openxmlformats.org/officeDocument/2006/relationships/oleObject" Target="../embeddings/oleObject62.bin"/><Relationship Id="rId49" Type="http://schemas.openxmlformats.org/officeDocument/2006/relationships/image" Target="../media/image68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3.wmf"/><Relationship Id="rId31" Type="http://schemas.openxmlformats.org/officeDocument/2006/relationships/image" Target="../media/image59.wmf"/><Relationship Id="rId44" Type="http://schemas.openxmlformats.org/officeDocument/2006/relationships/oleObject" Target="../embeddings/oleObject66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Relationship Id="rId27" Type="http://schemas.openxmlformats.org/officeDocument/2006/relationships/image" Target="../media/image57.wmf"/><Relationship Id="rId30" Type="http://schemas.openxmlformats.org/officeDocument/2006/relationships/oleObject" Target="../embeddings/oleObject59.bin"/><Relationship Id="rId35" Type="http://schemas.openxmlformats.org/officeDocument/2006/relationships/image" Target="../media/image61.wmf"/><Relationship Id="rId43" Type="http://schemas.openxmlformats.org/officeDocument/2006/relationships/image" Target="../media/image65.wmf"/><Relationship Id="rId48" Type="http://schemas.openxmlformats.org/officeDocument/2006/relationships/oleObject" Target="../embeddings/oleObject68.bin"/><Relationship Id="rId8" Type="http://schemas.openxmlformats.org/officeDocument/2006/relationships/oleObject" Target="../embeddings/oleObject48.bin"/><Relationship Id="rId3" Type="http://schemas.openxmlformats.org/officeDocument/2006/relationships/notesSlide" Target="../notesSlides/notesSlide7.xml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2.wmf"/><Relationship Id="rId25" Type="http://schemas.openxmlformats.org/officeDocument/2006/relationships/image" Target="../media/image56.wmf"/><Relationship Id="rId33" Type="http://schemas.openxmlformats.org/officeDocument/2006/relationships/image" Target="../media/image60.wmf"/><Relationship Id="rId38" Type="http://schemas.openxmlformats.org/officeDocument/2006/relationships/oleObject" Target="../embeddings/oleObject63.bin"/><Relationship Id="rId46" Type="http://schemas.openxmlformats.org/officeDocument/2006/relationships/oleObject" Target="../embeddings/oleObject67.bin"/><Relationship Id="rId20" Type="http://schemas.openxmlformats.org/officeDocument/2006/relationships/oleObject" Target="../embeddings/oleObject54.bin"/><Relationship Id="rId41" Type="http://schemas.openxmlformats.org/officeDocument/2006/relationships/image" Target="../media/image64.wmf"/><Relationship Id="rId1" Type="http://schemas.openxmlformats.org/officeDocument/2006/relationships/tags" Target="../tags/tag8.xml"/><Relationship Id="rId6" Type="http://schemas.openxmlformats.org/officeDocument/2006/relationships/oleObject" Target="../embeddings/oleObject4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18" Type="http://schemas.openxmlformats.org/officeDocument/2006/relationships/oleObject" Target="../embeddings/oleObject76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78.bin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5.wmf"/><Relationship Id="rId25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20" Type="http://schemas.openxmlformats.org/officeDocument/2006/relationships/image" Target="../media/image76.wmf"/><Relationship Id="rId1" Type="http://schemas.openxmlformats.org/officeDocument/2006/relationships/tags" Target="../tags/tag9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24" Type="http://schemas.openxmlformats.org/officeDocument/2006/relationships/image" Target="../media/image78.wmf"/><Relationship Id="rId5" Type="http://schemas.openxmlformats.org/officeDocument/2006/relationships/image" Target="../media/image69.wmf"/><Relationship Id="rId15" Type="http://schemas.openxmlformats.org/officeDocument/2006/relationships/image" Target="../media/image74.wmf"/><Relationship Id="rId23" Type="http://schemas.openxmlformats.org/officeDocument/2006/relationships/oleObject" Target="../embeddings/oleObject79.bin"/><Relationship Id="rId10" Type="http://schemas.openxmlformats.org/officeDocument/2006/relationships/oleObject" Target="../embeddings/oleObject72.bin"/><Relationship Id="rId19" Type="http://schemas.openxmlformats.org/officeDocument/2006/relationships/oleObject" Target="../embeddings/oleObject77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74.bin"/><Relationship Id="rId22" Type="http://schemas.openxmlformats.org/officeDocument/2006/relationships/image" Target="../media/image7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blogs.ubc.ca/infiniteseriesmodule/units/unit-3-power-series/taylor-series/maclaurin-expansion-of-ex/" TargetMode="External"/><Relationship Id="rId13" Type="http://schemas.openxmlformats.org/officeDocument/2006/relationships/image" Target="../media/image82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oleObject" Target="../embeddings/oleObject81.bin"/><Relationship Id="rId11" Type="http://schemas.openxmlformats.org/officeDocument/2006/relationships/hyperlink" Target="http://andrewduncan.net/goldenratio/continuedfractions/" TargetMode="External"/><Relationship Id="rId5" Type="http://schemas.openxmlformats.org/officeDocument/2006/relationships/image" Target="../media/image79.wmf"/><Relationship Id="rId15" Type="http://schemas.openxmlformats.org/officeDocument/2006/relationships/image" Target="../media/image83.wmf"/><Relationship Id="rId10" Type="http://schemas.openxmlformats.org/officeDocument/2006/relationships/image" Target="../media/image81.wmf"/><Relationship Id="rId4" Type="http://schemas.openxmlformats.org/officeDocument/2006/relationships/oleObject" Target="../embeddings/oleObject80.bin"/><Relationship Id="rId9" Type="http://schemas.openxmlformats.org/officeDocument/2006/relationships/oleObject" Target="../embeddings/oleObject82.bin"/><Relationship Id="rId14" Type="http://schemas.openxmlformats.org/officeDocument/2006/relationships/oleObject" Target="../embeddings/oleObject8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F3B3-7466-4C18-BE28-87165E2C6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5.6</a:t>
            </a:r>
            <a:br>
              <a:rPr lang="en-CA" dirty="0"/>
            </a:br>
            <a:r>
              <a:rPr lang="en-CA" dirty="0"/>
              <a:t>Natural Logarithms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FD79CC3E-2B47-490B-BBB7-9A28380B5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03D21436-37BA-4205-B9EC-A79E9B24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52233-D1C2-49F6-9909-2DF0BC69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3" y="162878"/>
            <a:ext cx="7686675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sz="2600" dirty="0"/>
              <a:t>Applications of Continuous Compounding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F49470B-BD3B-4627-92BB-AFABECDD78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840" y="929643"/>
            <a:ext cx="9893618" cy="5330825"/>
          </a:xfrm>
        </p:spPr>
        <p:txBody>
          <a:bodyPr/>
          <a:lstStyle/>
          <a:p>
            <a:pPr eaLnBrk="1" hangingPunct="1"/>
            <a:r>
              <a:rPr lang="en-CA" altLang="en-US"/>
              <a:t>Many events in the real world compound on a continuous rate</a:t>
            </a:r>
          </a:p>
          <a:p>
            <a:pPr lvl="1" eaLnBrk="1" hangingPunct="1"/>
            <a:r>
              <a:rPr lang="en-CA" altLang="en-US"/>
              <a:t>ie: Compounded by the second, millisecond,…etc</a:t>
            </a:r>
          </a:p>
          <a:p>
            <a:pPr eaLnBrk="1" hangingPunct="1"/>
            <a:r>
              <a:rPr lang="en-CA" altLang="en-US"/>
              <a:t>Each compounding period becomes infinitely small</a:t>
            </a:r>
          </a:p>
          <a:p>
            <a:pPr eaLnBrk="1" hangingPunct="1"/>
            <a:r>
              <a:rPr lang="en-CA" altLang="en-US"/>
              <a:t>Population growth in a country</a:t>
            </a:r>
          </a:p>
          <a:p>
            <a:pPr lvl="1" eaLnBrk="1" hangingPunct="1"/>
            <a:r>
              <a:rPr lang="en-CA" altLang="en-US">
                <a:sym typeface="Wingdings" panose="05000000000000000000" pitchFamily="2" charset="2"/>
              </a:rPr>
              <a:t>babies born any second (day/night)</a:t>
            </a:r>
          </a:p>
          <a:p>
            <a:pPr lvl="1" eaLnBrk="1" hangingPunct="1"/>
            <a:r>
              <a:rPr lang="en-CA" altLang="en-US">
                <a:sym typeface="Wingdings" panose="05000000000000000000" pitchFamily="2" charset="2"/>
              </a:rPr>
              <a:t>Immigration</a:t>
            </a:r>
          </a:p>
          <a:p>
            <a:pPr eaLnBrk="1" hangingPunct="1"/>
            <a:r>
              <a:rPr lang="en-CA" altLang="en-US">
                <a:sym typeface="Wingdings" panose="05000000000000000000" pitchFamily="2" charset="2"/>
              </a:rPr>
              <a:t>Radioactive Decay</a:t>
            </a:r>
          </a:p>
          <a:p>
            <a:pPr lvl="1" eaLnBrk="1" hangingPunct="1"/>
            <a:r>
              <a:rPr lang="en-CA" altLang="en-US">
                <a:sym typeface="Wingdings" panose="05000000000000000000" pitchFamily="2" charset="2"/>
              </a:rPr>
              <a:t>Carbon 14 decays at a continuous rate</a:t>
            </a:r>
          </a:p>
          <a:p>
            <a:pPr lvl="1" eaLnBrk="1" hangingPunct="1"/>
            <a:r>
              <a:rPr lang="en-CA" altLang="en-US">
                <a:sym typeface="Wingdings" panose="05000000000000000000" pitchFamily="2" charset="2"/>
              </a:rPr>
              <a:t>Does not lose a fixed weight in a single compound of several thousand years</a:t>
            </a:r>
          </a:p>
          <a:p>
            <a:pPr eaLnBrk="1" hangingPunct="1"/>
            <a:endParaRPr lang="en-CA" altLang="en-US">
              <a:sym typeface="Wingdings" panose="05000000000000000000" pitchFamily="2" charset="2"/>
            </a:endParaRPr>
          </a:p>
          <a:p>
            <a:pPr lvl="1" eaLnBrk="1" hangingPunct="1"/>
            <a:endParaRPr lang="en-CA" altLang="en-US"/>
          </a:p>
        </p:txBody>
      </p:sp>
      <p:sp>
        <p:nvSpPr>
          <p:cNvPr id="11268" name="TextBox 3">
            <a:extLst>
              <a:ext uri="{FF2B5EF4-FFF2-40B4-BE49-F238E27FC236}">
                <a16:creationId xmlns:a16="http://schemas.microsoft.com/office/drawing/2014/main" id="{A525B836-F09A-4F86-B30D-21AE7DFC8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A94B2F-D88A-4570-B42E-7728C5AF48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4000" y="348790"/>
            <a:ext cx="11206480" cy="157003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GB" sz="2100" dirty="0">
                <a:latin typeface="Georgia" pitchFamily="18" charset="0"/>
              </a:rPr>
              <a:t>Ex: </a:t>
            </a:r>
            <a:r>
              <a:rPr lang="en-GB" sz="2100" dirty="0">
                <a:latin typeface="+mj-lt"/>
              </a:rPr>
              <a:t>The population of Thailand in 2007 is 63 million and is growing at a rate of 1.2% annually.  Assuming the country’s population is </a:t>
            </a:r>
            <a:r>
              <a:rPr lang="en-GB" sz="2100" i="1" dirty="0">
                <a:latin typeface="+mj-lt"/>
              </a:rPr>
              <a:t>continuously</a:t>
            </a:r>
            <a:r>
              <a:rPr lang="en-GB" sz="2100" dirty="0">
                <a:latin typeface="+mj-lt"/>
              </a:rPr>
              <a:t> growing, in how many years will the population be 120 million?</a:t>
            </a:r>
            <a:endParaRPr lang="en-CA" sz="2100" dirty="0">
              <a:latin typeface="+mj-lt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7042C7-54DE-4270-9F9E-590C7ABD826F}"/>
              </a:ext>
            </a:extLst>
          </p:cNvPr>
          <p:cNvSpPr txBox="1">
            <a:spLocks/>
          </p:cNvSpPr>
          <p:nvPr/>
        </p:nvSpPr>
        <p:spPr bwMode="auto">
          <a:xfrm>
            <a:off x="162560" y="2515993"/>
            <a:ext cx="1126744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Practice: The population of metro-Vancouver in 2008 is at 2.25million.  If the population continues to grow at a continuously compounding at a rate of 1.5%, when will the population to reach 3.5 million?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5BB556-59B1-4E00-949D-7D1AC41C0A54}"/>
              </a:ext>
            </a:extLst>
          </p:cNvPr>
          <p:cNvSpPr txBox="1">
            <a:spLocks/>
          </p:cNvSpPr>
          <p:nvPr/>
        </p:nvSpPr>
        <p:spPr bwMode="auto">
          <a:xfrm>
            <a:off x="132080" y="4560495"/>
            <a:ext cx="11653520" cy="1766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Practice: An radio-active substance was weighed in two separate times 120 seconds apart.  First measurement weighed 500g, second measurement weighed 115g.  If a 3</a:t>
            </a:r>
            <a:r>
              <a:rPr lang="en-CA" altLang="en-US" sz="2100" baseline="30000" dirty="0"/>
              <a:t>rd</a:t>
            </a:r>
            <a:r>
              <a:rPr lang="en-CA" altLang="en-US" sz="2100" dirty="0"/>
              <a:t> measurement was weighed 60s after the 2</a:t>
            </a:r>
            <a:r>
              <a:rPr lang="en-CA" altLang="en-US" sz="2100" baseline="30000" dirty="0"/>
              <a:t>nd</a:t>
            </a:r>
            <a:r>
              <a:rPr lang="en-CA" altLang="en-US" sz="2100" dirty="0"/>
              <a:t> measurement, how many grams will the substance weigh?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209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5CCAF-BAA5-4A1F-A765-9EB7DDDD09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203985"/>
            <a:ext cx="11531600" cy="1399735"/>
          </a:xfrm>
        </p:spPr>
        <p:txBody>
          <a:bodyPr/>
          <a:lstStyle/>
          <a:p>
            <a:pPr marL="0" indent="0">
              <a:buNone/>
            </a:pPr>
            <a:r>
              <a:rPr lang="en-CA" sz="2200" dirty="0"/>
              <a:t>Ex: James invests in a fund that compounds continuously at a rate of 4.5% for 7 years.  Tom invests in a bank where interest is compounded monthly.  At what interest rate would Tom need to have to get the same return at James?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EEA53E9-F22A-4458-980C-75B88F33C6F6}"/>
              </a:ext>
            </a:extLst>
          </p:cNvPr>
          <p:cNvSpPr txBox="1">
            <a:spLocks/>
          </p:cNvSpPr>
          <p:nvPr/>
        </p:nvSpPr>
        <p:spPr bwMode="auto">
          <a:xfrm>
            <a:off x="223520" y="2093745"/>
            <a:ext cx="11440160" cy="139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The formula for the weight (W) of a radioactive substance after “t” seconds, is given by the formula below.  Where ‘P” is the initial weight (grams).   What is the half life of the substance?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AD3590-5FBE-41DA-879E-C83D76AEA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548778"/>
              </p:ext>
            </p:extLst>
          </p:nvPr>
        </p:nvGraphicFramePr>
        <p:xfrm>
          <a:off x="2636036" y="3007896"/>
          <a:ext cx="1525365" cy="478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203040" progId="Equation.DSMT4">
                  <p:embed/>
                </p:oleObj>
              </mc:Choice>
              <mc:Fallback>
                <p:oleObj name="Equation" r:id="rId4" imgW="6476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5AD3590-5FBE-41DA-879E-C83D76AEA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36036" y="3007896"/>
                        <a:ext cx="1525365" cy="4785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79F48A-F603-4964-803E-4356F29993FD}"/>
              </a:ext>
            </a:extLst>
          </p:cNvPr>
          <p:cNvSpPr txBox="1">
            <a:spLocks/>
          </p:cNvSpPr>
          <p:nvPr/>
        </p:nvSpPr>
        <p:spPr bwMode="auto">
          <a:xfrm>
            <a:off x="81280" y="4410225"/>
            <a:ext cx="11684000" cy="139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iii) The half life of c-14 is 5570 years.  The equation for the mass of C-14 after “t” years is given by the formula below.  Find the value of “k”.  What is the weight of 2000g of C14 after 1900 years?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D4E21E3-1AE0-41B1-8A6D-F2DC2E0B4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851223"/>
              </p:ext>
            </p:extLst>
          </p:nvPr>
        </p:nvGraphicFramePr>
        <p:xfrm>
          <a:off x="2665023" y="5226470"/>
          <a:ext cx="14351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203040" progId="Equation.DSMT4">
                  <p:embed/>
                </p:oleObj>
              </mc:Choice>
              <mc:Fallback>
                <p:oleObj name="Equation" r:id="rId6" imgW="60948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D4E21E3-1AE0-41B1-8A6D-F2DC2E0B48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5023" y="5226470"/>
                        <a:ext cx="143510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74397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15ACA-A8A5-4815-9FCE-36A6F5BF08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2080" y="197171"/>
            <a:ext cx="11663680" cy="157003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GB" dirty="0">
                <a:latin typeface="Georgia" pitchFamily="18" charset="0"/>
              </a:rPr>
              <a:t>Ex: </a:t>
            </a:r>
            <a:r>
              <a:rPr lang="en-GB" sz="2300" dirty="0">
                <a:latin typeface="+mj-lt"/>
              </a:rPr>
              <a:t>The population of Thailand in 2007 is 63 million and is growing at a rate of 1.2% annually.  Assuming the country’s population is </a:t>
            </a:r>
            <a:r>
              <a:rPr lang="en-GB" sz="2300" i="1" dirty="0">
                <a:latin typeface="+mj-lt"/>
              </a:rPr>
              <a:t>continuously</a:t>
            </a:r>
            <a:r>
              <a:rPr lang="en-GB" sz="2300" dirty="0">
                <a:latin typeface="+mj-lt"/>
              </a:rPr>
              <a:t> growing, in how many years will the population be 120 million?</a:t>
            </a:r>
            <a:endParaRPr lang="en-CA" sz="2300" dirty="0">
              <a:latin typeface="+mj-lt"/>
            </a:endParaRPr>
          </a:p>
        </p:txBody>
      </p:sp>
      <p:graphicFrame>
        <p:nvGraphicFramePr>
          <p:cNvPr id="26626" name="Object 4">
            <a:extLst>
              <a:ext uri="{FF2B5EF4-FFF2-40B4-BE49-F238E27FC236}">
                <a16:creationId xmlns:a16="http://schemas.microsoft.com/office/drawing/2014/main" id="{BF28315B-F08F-45C1-9B19-1E6929330A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2463" y="2066928"/>
          <a:ext cx="22034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7893" imgH="253890" progId="Equation.DSMT4">
                  <p:embed/>
                </p:oleObj>
              </mc:Choice>
              <mc:Fallback>
                <p:oleObj name="Equation" r:id="rId4" imgW="1167893" imgH="253890" progId="Equation.DSMT4">
                  <p:embed/>
                  <p:pic>
                    <p:nvPicPr>
                      <p:cNvPr id="26626" name="Object 4">
                        <a:extLst>
                          <a:ext uri="{FF2B5EF4-FFF2-40B4-BE49-F238E27FC236}">
                            <a16:creationId xmlns:a16="http://schemas.microsoft.com/office/drawing/2014/main" id="{BF28315B-F08F-45C1-9B19-1E6929330A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2066928"/>
                        <a:ext cx="22034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9B45D25-7699-48C7-A086-149AC4AB7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7075" y="2676528"/>
          <a:ext cx="28003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255" imgH="253890" progId="Equation.DSMT4">
                  <p:embed/>
                </p:oleObj>
              </mc:Choice>
              <mc:Fallback>
                <p:oleObj name="Equation" r:id="rId6" imgW="1485255" imgH="25389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9B45D25-7699-48C7-A086-149AC4AB7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2676528"/>
                        <a:ext cx="28003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ED83581E-62E2-4965-B09B-4D91F7DC8C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2466" y="3302003"/>
          <a:ext cx="31591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5673" imgH="253890" progId="Equation.DSMT4">
                  <p:embed/>
                </p:oleObj>
              </mc:Choice>
              <mc:Fallback>
                <p:oleObj name="Equation" r:id="rId8" imgW="1675673" imgH="25389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ED83581E-62E2-4965-B09B-4D91F7DC8C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6" y="3302003"/>
                        <a:ext cx="315912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A8906492-A00F-4311-85A3-836A00BDD0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8828" y="3927478"/>
          <a:ext cx="16033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531" imgH="253890" progId="Equation.DSMT4">
                  <p:embed/>
                </p:oleObj>
              </mc:Choice>
              <mc:Fallback>
                <p:oleObj name="Equation" r:id="rId10" imgW="850531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A8906492-A00F-4311-85A3-836A00BDD0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8" y="3927478"/>
                        <a:ext cx="160337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014F600F-CE66-413D-A91A-99C5E3FFA9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2425" y="2128841"/>
          <a:ext cx="4953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2936" imgH="177569" progId="Equation.DSMT4">
                  <p:embed/>
                </p:oleObj>
              </mc:Choice>
              <mc:Fallback>
                <p:oleObj name="Equation" r:id="rId12" imgW="202936" imgH="177569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014F600F-CE66-413D-A91A-99C5E3FFA9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2128841"/>
                        <a:ext cx="4953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F90B536D-9C75-49DE-899C-403930FE6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8538" y="2706691"/>
          <a:ext cx="10223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8918" imgH="177723" progId="Equation.DSMT4">
                  <p:embed/>
                </p:oleObj>
              </mc:Choice>
              <mc:Fallback>
                <p:oleObj name="Equation" r:id="rId14" imgW="418918" imgH="177723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F90B536D-9C75-49DE-899C-403930FE65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2706691"/>
                        <a:ext cx="10223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962A38A7-D2B4-4ED9-97EC-17899AC631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9053" y="3284541"/>
          <a:ext cx="6826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158" imgH="177646" progId="Equation.DSMT4">
                  <p:embed/>
                </p:oleObj>
              </mc:Choice>
              <mc:Fallback>
                <p:oleObj name="Equation" r:id="rId16" imgW="279158" imgH="177646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962A38A7-D2B4-4ED9-97EC-17899AC631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3" y="3284541"/>
                        <a:ext cx="6826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C89720FE-9C7D-417C-9136-824A823405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8091" y="3941766"/>
          <a:ext cx="434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92" imgH="177492" progId="Equation.DSMT4">
                  <p:embed/>
                </p:oleObj>
              </mc:Choice>
              <mc:Fallback>
                <p:oleObj name="Equation" r:id="rId18" imgW="177492" imgH="177492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C89720FE-9C7D-417C-9136-824A823405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91" y="3941766"/>
                        <a:ext cx="4349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06A936C4-C741-43A7-8539-FDE8A38314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75513" y="2081213"/>
          <a:ext cx="1490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09336" imgH="241195" progId="Equation.DSMT4">
                  <p:embed/>
                </p:oleObj>
              </mc:Choice>
              <mc:Fallback>
                <p:oleObj name="Equation" r:id="rId20" imgW="609336" imgH="241195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06A936C4-C741-43A7-8539-FDE8A38314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5513" y="2081213"/>
                        <a:ext cx="1490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7A6591F3-8740-4076-A564-1C989A0B5D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73891" y="2676528"/>
          <a:ext cx="307498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56755" imgH="266584" progId="Equation.DSMT4">
                  <p:embed/>
                </p:oleObj>
              </mc:Choice>
              <mc:Fallback>
                <p:oleObj name="Equation" r:id="rId22" imgW="1256755" imgH="266584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7A6591F3-8740-4076-A564-1C989A0B5D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891" y="2676528"/>
                        <a:ext cx="3074987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FB37D555-7137-423E-967E-CC242FB8AF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1100" y="3289303"/>
          <a:ext cx="307498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6755" imgH="266584" progId="Equation.DSMT4">
                  <p:embed/>
                </p:oleObj>
              </mc:Choice>
              <mc:Fallback>
                <p:oleObj name="Equation" r:id="rId24" imgW="1256755" imgH="266584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FB37D555-7137-423E-967E-CC242FB8AF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3289303"/>
                        <a:ext cx="3074988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CFB59A79-8056-4CAD-A1C8-8BDC9DC95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3" y="4073528"/>
          <a:ext cx="38830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86811" imgH="253890" progId="Equation.DSMT4">
                  <p:embed/>
                </p:oleObj>
              </mc:Choice>
              <mc:Fallback>
                <p:oleObj name="Equation" r:id="rId26" imgW="1586811" imgH="25389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CFB59A79-8056-4CAD-A1C8-8BDC9DC951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3" y="4073528"/>
                        <a:ext cx="38830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99D3A33D-DD93-48AC-A826-5220ED011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0391" y="4084638"/>
          <a:ext cx="38512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74800" imgH="254000" progId="Equation.DSMT4">
                  <p:embed/>
                </p:oleObj>
              </mc:Choice>
              <mc:Fallback>
                <p:oleObj name="Equation" r:id="rId28" imgW="1574800" imgH="25400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99D3A33D-DD93-48AC-A826-5220ED011F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0391" y="4084638"/>
                        <a:ext cx="385127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C9C7B3AD-406C-47FB-9CFE-0B9EDAAEC1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67425" y="4695828"/>
          <a:ext cx="34163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4" imgH="253890" progId="Equation.DSMT4">
                  <p:embed/>
                </p:oleObj>
              </mc:Choice>
              <mc:Fallback>
                <p:oleObj name="Equation" r:id="rId30" imgW="1396394" imgH="25389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C9C7B3AD-406C-47FB-9CFE-0B9EDAAEC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425" y="4695828"/>
                        <a:ext cx="3416300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D1EB546E-98F3-4C59-BD78-50D5A8E4BC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6150" y="5248278"/>
          <a:ext cx="2236788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14400" imgH="482600" progId="Equation.DSMT4">
                  <p:embed/>
                </p:oleObj>
              </mc:Choice>
              <mc:Fallback>
                <p:oleObj name="Equation" r:id="rId32" imgW="914400" imgH="48260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D1EB546E-98F3-4C59-BD78-50D5A8E4BC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5248278"/>
                        <a:ext cx="2236788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E4F46F1D-8E00-40E1-99F8-6CFC9D61A1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03" y="5556253"/>
          <a:ext cx="15525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34449" imgH="177646" progId="Equation.DSMT4">
                  <p:embed/>
                </p:oleObj>
              </mc:Choice>
              <mc:Fallback>
                <p:oleObj name="Equation" r:id="rId34" imgW="634449" imgH="177646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E4F46F1D-8E00-40E1-99F8-6CFC9D61A1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3" y="5556253"/>
                        <a:ext cx="15525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FFF4E2DF-BCAE-4B20-8EBD-ABACD8A585B7}"/>
              </a:ext>
            </a:extLst>
          </p:cNvPr>
          <p:cNvSpPr txBox="1"/>
          <p:nvPr/>
        </p:nvSpPr>
        <p:spPr>
          <a:xfrm>
            <a:off x="1649416" y="4745041"/>
            <a:ext cx="3836987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In 2061ad, (54 years) the 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population of Thailand will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reach 120 million people if the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rate of growth continues.</a:t>
            </a:r>
          </a:p>
        </p:txBody>
      </p:sp>
      <p:sp>
        <p:nvSpPr>
          <p:cNvPr id="23572" name="TextBox 3">
            <a:extLst>
              <a:ext uri="{FF2B5EF4-FFF2-40B4-BE49-F238E27FC236}">
                <a16:creationId xmlns:a16="http://schemas.microsoft.com/office/drawing/2014/main" id="{B0F0E236-7E08-4F8C-8446-324ADB140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6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64A9905-7991-4BE0-8A9D-EA825B91D3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44663" y="268288"/>
            <a:ext cx="8418512" cy="1473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Practice: The population of metro-Vancouver in 2008 is at 2.25million.  If the population continues to grow at a continuously compounding at a rate of 1.5%, when will the population to reach 3.5 million?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214EB652-BC5A-4EE1-B5AF-B07283B46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0088" y="1814513"/>
          <a:ext cx="22034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7893" imgH="253890" progId="Equation.DSMT4">
                  <p:embed/>
                </p:oleObj>
              </mc:Choice>
              <mc:Fallback>
                <p:oleObj name="Equation" r:id="rId4" imgW="1167893" imgH="25389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214EB652-BC5A-4EE1-B5AF-B07283B46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814513"/>
                        <a:ext cx="22034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0183B07-EEA3-47A7-9028-5411DFC0CB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700" y="2424113"/>
          <a:ext cx="2800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255" imgH="253890" progId="Equation.DSMT4">
                  <p:embed/>
                </p:oleObj>
              </mc:Choice>
              <mc:Fallback>
                <p:oleObj name="Equation" r:id="rId6" imgW="1485255" imgH="25389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0183B07-EEA3-47A7-9028-5411DFC0CB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424113"/>
                        <a:ext cx="28003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E30176E-DE10-4A91-A360-53439BE153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0091" y="3049588"/>
          <a:ext cx="31591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5673" imgH="253890" progId="Equation.DSMT4">
                  <p:embed/>
                </p:oleObj>
              </mc:Choice>
              <mc:Fallback>
                <p:oleObj name="Equation" r:id="rId8" imgW="1675673" imgH="25389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E30176E-DE10-4A91-A360-53439BE153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91" y="3049588"/>
                        <a:ext cx="31591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3EF34BDA-8F65-4BD2-8500-2066118E22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6453" y="3675063"/>
          <a:ext cx="16033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531" imgH="253890" progId="Equation.DSMT4">
                  <p:embed/>
                </p:oleObj>
              </mc:Choice>
              <mc:Fallback>
                <p:oleObj name="Equation" r:id="rId10" imgW="850531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3EF34BDA-8F65-4BD2-8500-2066118E2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3" y="3675063"/>
                        <a:ext cx="160337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829F3485-F74F-4E8A-A83C-C3894A1DBC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1313" y="1797053"/>
          <a:ext cx="8048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9914" imgH="177646" progId="Equation.DSMT4">
                  <p:embed/>
                </p:oleObj>
              </mc:Choice>
              <mc:Fallback>
                <p:oleObj name="Equation" r:id="rId12" imgW="329914" imgH="177646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829F3485-F74F-4E8A-A83C-C3894A1DBC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1797053"/>
                        <a:ext cx="804862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8371D1C7-A094-4158-8BD3-3876343D5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6163" y="2454278"/>
          <a:ext cx="10223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8918" imgH="177723" progId="Equation.DSMT4">
                  <p:embed/>
                </p:oleObj>
              </mc:Choice>
              <mc:Fallback>
                <p:oleObj name="Equation" r:id="rId14" imgW="418918" imgH="177723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8371D1C7-A094-4158-8BD3-3876343D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163" y="2454278"/>
                        <a:ext cx="10223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4D814E80-2A5D-495A-B4E4-095E20ED5B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5091" y="3032128"/>
          <a:ext cx="5921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091" imgH="177646" progId="Equation.DSMT4">
                  <p:embed/>
                </p:oleObj>
              </mc:Choice>
              <mc:Fallback>
                <p:oleObj name="Equation" r:id="rId16" imgW="241091" imgH="177646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4D814E80-2A5D-495A-B4E4-095E20ED5B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91" y="3032128"/>
                        <a:ext cx="592137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6BB98756-2DBE-45FF-A6FC-DE0D0EFAD2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5716" y="3689353"/>
          <a:ext cx="434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92" imgH="177492" progId="Equation.DSMT4">
                  <p:embed/>
                </p:oleObj>
              </mc:Choice>
              <mc:Fallback>
                <p:oleObj name="Equation" r:id="rId18" imgW="177492" imgH="177492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6BB98756-2DBE-45FF-A6FC-DE0D0EFAD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6" y="3689353"/>
                        <a:ext cx="4349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C42EA968-F5EE-43F6-A756-E6D04E57D3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3138" y="1828800"/>
          <a:ext cx="1490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09336" imgH="241195" progId="Equation.DSMT4">
                  <p:embed/>
                </p:oleObj>
              </mc:Choice>
              <mc:Fallback>
                <p:oleObj name="Equation" r:id="rId20" imgW="609336" imgH="241195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C42EA968-F5EE-43F6-A756-E6D04E57D3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138" y="1828800"/>
                        <a:ext cx="1490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98D7CFBE-D7C0-4293-9204-AB8F25EA13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0853" y="2424113"/>
          <a:ext cx="3324225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58310" imgH="266584" progId="Equation.DSMT4">
                  <p:embed/>
                </p:oleObj>
              </mc:Choice>
              <mc:Fallback>
                <p:oleObj name="Equation" r:id="rId22" imgW="1358310" imgH="266584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98D7CFBE-D7C0-4293-9204-AB8F25EA13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853" y="2424113"/>
                        <a:ext cx="3324225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A4FFE38E-C0F3-4BE9-98DD-50FDC3C9D3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4566" y="3036888"/>
          <a:ext cx="3074987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6755" imgH="266584" progId="Equation.DSMT4">
                  <p:embed/>
                </p:oleObj>
              </mc:Choice>
              <mc:Fallback>
                <p:oleObj name="Equation" r:id="rId24" imgW="1256755" imgH="266584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A4FFE38E-C0F3-4BE9-98DD-50FDC3C9D3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6" y="3036888"/>
                        <a:ext cx="3074987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5A0FA66C-4450-495B-8F54-E9A0BFF1EA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5753" y="3821113"/>
          <a:ext cx="388461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86811" imgH="253890" progId="Equation.DSMT4">
                  <p:embed/>
                </p:oleObj>
              </mc:Choice>
              <mc:Fallback>
                <p:oleObj name="Equation" r:id="rId26" imgW="1586811" imgH="25389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5A0FA66C-4450-495B-8F54-E9A0BFF1EA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3" y="3821113"/>
                        <a:ext cx="3884613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CD3D4FED-39DB-4CEC-B6C3-8C84558E8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3" y="3832228"/>
          <a:ext cx="382111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62100" imgH="254000" progId="Equation.DSMT4">
                  <p:embed/>
                </p:oleObj>
              </mc:Choice>
              <mc:Fallback>
                <p:oleObj name="Equation" r:id="rId28" imgW="1562100" imgH="25400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CD3D4FED-39DB-4CEC-B6C3-8C84558E8A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3" y="3832228"/>
                        <a:ext cx="3821113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0E9FEEEA-3FC9-4633-8C4A-AA8360FD46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32541" y="4443413"/>
          <a:ext cx="29813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18671" imgH="253890" progId="Equation.DSMT4">
                  <p:embed/>
                </p:oleObj>
              </mc:Choice>
              <mc:Fallback>
                <p:oleObj name="Equation" r:id="rId30" imgW="1218671" imgH="25389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0E9FEEEA-3FC9-4633-8C4A-AA8360FD46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41" y="4443413"/>
                        <a:ext cx="29813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2436D63C-5D22-4A0D-855C-BDB5D1984C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9350" y="4995863"/>
          <a:ext cx="1925638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87058" imgH="482391" progId="Equation.DSMT4">
                  <p:embed/>
                </p:oleObj>
              </mc:Choice>
              <mc:Fallback>
                <p:oleObj name="Equation" r:id="rId32" imgW="787058" imgH="482391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2436D63C-5D22-4A0D-855C-BDB5D1984C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0" y="4995863"/>
                        <a:ext cx="1925638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9F5FFC3D-2558-440F-A3A6-C00CE49393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2366" y="5305425"/>
          <a:ext cx="195738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99753" imgH="203112" progId="Equation.DSMT4">
                  <p:embed/>
                </p:oleObj>
              </mc:Choice>
              <mc:Fallback>
                <p:oleObj name="Equation" r:id="rId34" imgW="799753" imgH="203112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9F5FFC3D-2558-440F-A3A6-C00CE49393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366" y="5305425"/>
                        <a:ext cx="1957387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C6281435-0FD8-49EC-A161-7FDFBB232525}"/>
              </a:ext>
            </a:extLst>
          </p:cNvPr>
          <p:cNvSpPr txBox="1"/>
          <p:nvPr/>
        </p:nvSpPr>
        <p:spPr>
          <a:xfrm>
            <a:off x="1697041" y="4492628"/>
            <a:ext cx="3690937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In 2038ad, (30 years) the 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population of Vancouver will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reach 3.5 million people if the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rate of growth continues.</a:t>
            </a:r>
          </a:p>
        </p:txBody>
      </p:sp>
      <p:sp>
        <p:nvSpPr>
          <p:cNvPr id="25620" name="TextBox 3">
            <a:extLst>
              <a:ext uri="{FF2B5EF4-FFF2-40B4-BE49-F238E27FC236}">
                <a16:creationId xmlns:a16="http://schemas.microsoft.com/office/drawing/2014/main" id="{56782D48-6AF1-41A1-998C-5D24891B2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6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E514D-DBDB-46E3-86CC-9A1E30C7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41"/>
            <a:ext cx="7467600" cy="5286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Natural Log Rules:</a:t>
            </a:r>
          </a:p>
        </p:txBody>
      </p:sp>
      <p:sp>
        <p:nvSpPr>
          <p:cNvPr id="8199" name="Content Placeholder 2">
            <a:extLst>
              <a:ext uri="{FF2B5EF4-FFF2-40B4-BE49-F238E27FC236}">
                <a16:creationId xmlns:a16="http://schemas.microsoft.com/office/drawing/2014/main" id="{96AD4587-C56E-4B08-87E8-3EE2C897D7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08166" y="946153"/>
            <a:ext cx="8307387" cy="536575"/>
          </a:xfrm>
        </p:spPr>
        <p:txBody>
          <a:bodyPr/>
          <a:lstStyle/>
          <a:p>
            <a:r>
              <a:rPr lang="en-CA" altLang="en-US" sz="2200" dirty="0"/>
              <a:t>Log rules from section 2.3 also apply with Natural logs</a:t>
            </a:r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0501F150-F97B-4AB7-B492-5AAC4920B7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7553" y="2736850"/>
          <a:ext cx="26209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700" imgH="292100" progId="Equation.DSMT4">
                  <p:embed/>
                </p:oleObj>
              </mc:Choice>
              <mc:Fallback>
                <p:oleObj name="Equation" r:id="rId4" imgW="1155700" imgH="292100" progId="Equation.DSMT4">
                  <p:embed/>
                  <p:pic>
                    <p:nvPicPr>
                      <p:cNvPr id="8194" name="Object 2">
                        <a:extLst>
                          <a:ext uri="{FF2B5EF4-FFF2-40B4-BE49-F238E27FC236}">
                            <a16:creationId xmlns:a16="http://schemas.microsoft.com/office/drawing/2014/main" id="{0501F150-F97B-4AB7-B492-5AAC4920B7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3" y="2736850"/>
                        <a:ext cx="262096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2">
            <a:extLst>
              <a:ext uri="{FF2B5EF4-FFF2-40B4-BE49-F238E27FC236}">
                <a16:creationId xmlns:a16="http://schemas.microsoft.com/office/drawing/2014/main" id="{AE7D32A5-0957-47A0-974C-2DC53C38B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3263" y="4005266"/>
          <a:ext cx="34274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300" imgH="254000" progId="Equation.DSMT4">
                  <p:embed/>
                </p:oleObj>
              </mc:Choice>
              <mc:Fallback>
                <p:oleObj name="Equation" r:id="rId6" imgW="1511300" imgH="254000" progId="Equation.DSMT4">
                  <p:embed/>
                  <p:pic>
                    <p:nvPicPr>
                      <p:cNvPr id="8195" name="Object 2">
                        <a:extLst>
                          <a:ext uri="{FF2B5EF4-FFF2-40B4-BE49-F238E27FC236}">
                            <a16:creationId xmlns:a16="http://schemas.microsoft.com/office/drawing/2014/main" id="{AE7D32A5-0957-47A0-974C-2DC53C38B8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3" y="4005266"/>
                        <a:ext cx="34274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2">
            <a:extLst>
              <a:ext uri="{FF2B5EF4-FFF2-40B4-BE49-F238E27FC236}">
                <a16:creationId xmlns:a16="http://schemas.microsoft.com/office/drawing/2014/main" id="{08596F20-0A68-4B5A-BE2F-18C7B320B3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2150" y="5305428"/>
          <a:ext cx="345598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4000" imgH="254000" progId="Equation.DSMT4">
                  <p:embed/>
                </p:oleObj>
              </mc:Choice>
              <mc:Fallback>
                <p:oleObj name="Equation" r:id="rId8" imgW="1524000" imgH="254000" progId="Equation.DSMT4">
                  <p:embed/>
                  <p:pic>
                    <p:nvPicPr>
                      <p:cNvPr id="8196" name="Object 2">
                        <a:extLst>
                          <a:ext uri="{FF2B5EF4-FFF2-40B4-BE49-F238E27FC236}">
                            <a16:creationId xmlns:a16="http://schemas.microsoft.com/office/drawing/2014/main" id="{08596F20-0A68-4B5A-BE2F-18C7B320B3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5305428"/>
                        <a:ext cx="345598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2">
            <a:extLst>
              <a:ext uri="{FF2B5EF4-FFF2-40B4-BE49-F238E27FC236}">
                <a16:creationId xmlns:a16="http://schemas.microsoft.com/office/drawing/2014/main" id="{0C8CD844-C697-4276-93FB-A5EBA78D59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9775" y="1592263"/>
          <a:ext cx="15255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241195" progId="Equation.DSMT4">
                  <p:embed/>
                </p:oleObj>
              </mc:Choice>
              <mc:Fallback>
                <p:oleObj name="Equation" r:id="rId10" imgW="672808" imgH="241195" progId="Equation.DSMT4">
                  <p:embed/>
                  <p:pic>
                    <p:nvPicPr>
                      <p:cNvPr id="8197" name="Object 2">
                        <a:extLst>
                          <a:ext uri="{FF2B5EF4-FFF2-40B4-BE49-F238E27FC236}">
                            <a16:creationId xmlns:a16="http://schemas.microsoft.com/office/drawing/2014/main" id="{0C8CD844-C697-4276-93FB-A5EBA78D59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1592263"/>
                        <a:ext cx="152558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06284421-2E59-44CD-9098-B461F45FF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3700" y="1638303"/>
          <a:ext cx="120808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9" imgH="279279" progId="Equation.DSMT4">
                  <p:embed/>
                </p:oleObj>
              </mc:Choice>
              <mc:Fallback>
                <p:oleObj name="Equation" r:id="rId12" imgW="533169" imgH="279279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06284421-2E59-44CD-9098-B461F45FFB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1638303"/>
                        <a:ext cx="1208088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785D18A6-E6E8-4A86-A74C-680EA0836C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1778" y="1544638"/>
          <a:ext cx="128587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30" imgH="469696" progId="Equation.DSMT4">
                  <p:embed/>
                </p:oleObj>
              </mc:Choice>
              <mc:Fallback>
                <p:oleObj name="Equation" r:id="rId14" imgW="622030" imgH="469696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785D18A6-E6E8-4A86-A74C-680EA0836C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1778" y="1544638"/>
                        <a:ext cx="1285875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640B6E84-66D7-4C96-B67F-B6B605CB7B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4041" y="2135188"/>
          <a:ext cx="777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603" imgH="215713" progId="Equation.DSMT4">
                  <p:embed/>
                </p:oleObj>
              </mc:Choice>
              <mc:Fallback>
                <p:oleObj name="Equation" r:id="rId16" imgW="342603" imgH="215713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640B6E84-66D7-4C96-B67F-B6B605CB7B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41" y="2135188"/>
                        <a:ext cx="7778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0E73A030-082A-4509-87A3-34873142E7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39078" y="1947863"/>
          <a:ext cx="6635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1973" imgH="139639" progId="Equation.DSMT4">
                  <p:embed/>
                </p:oleObj>
              </mc:Choice>
              <mc:Fallback>
                <p:oleObj name="Equation" r:id="rId18" imgW="291973" imgH="139639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0E73A030-082A-4509-87A3-34873142E7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078" y="1947863"/>
                        <a:ext cx="66357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2E7037AE-6F7E-4129-B22D-F4511D3B6D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7888" y="1622425"/>
          <a:ext cx="836612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300" imgH="457200" progId="Equation.DSMT4">
                  <p:embed/>
                </p:oleObj>
              </mc:Choice>
              <mc:Fallback>
                <p:oleObj name="Equation" r:id="rId20" imgW="368300" imgH="4572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2E7037AE-6F7E-4129-B22D-F4511D3B6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7888" y="1622425"/>
                        <a:ext cx="836612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0C45471-DD4A-4767-AF74-4ABDEA43843A}"/>
              </a:ext>
            </a:extLst>
          </p:cNvPr>
          <p:cNvCxnSpPr/>
          <p:nvPr/>
        </p:nvCxnSpPr>
        <p:spPr>
          <a:xfrm flipV="1">
            <a:off x="8570913" y="1781175"/>
            <a:ext cx="677862" cy="3000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94E22B6-DE12-46A9-B90F-B8E861560544}"/>
              </a:ext>
            </a:extLst>
          </p:cNvPr>
          <p:cNvCxnSpPr/>
          <p:nvPr/>
        </p:nvCxnSpPr>
        <p:spPr>
          <a:xfrm flipV="1">
            <a:off x="8629653" y="2265363"/>
            <a:ext cx="677863" cy="2984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3" name="TextBox 3">
            <a:extLst>
              <a:ext uri="{FF2B5EF4-FFF2-40B4-BE49-F238E27FC236}">
                <a16:creationId xmlns:a16="http://schemas.microsoft.com/office/drawing/2014/main" id="{F0F96F37-0E49-4271-82D2-2E4B7887F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2ACC0936-1E4A-4C7E-A860-CFD84D168C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44666" y="212728"/>
            <a:ext cx="8040687" cy="842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/>
              <a:t>Practice: Which of the following expressions is equal to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/>
              <a:t>the following: </a:t>
            </a:r>
          </a:p>
        </p:txBody>
      </p:sp>
      <p:graphicFrame>
        <p:nvGraphicFramePr>
          <p:cNvPr id="29699" name="Object 4">
            <a:extLst>
              <a:ext uri="{FF2B5EF4-FFF2-40B4-BE49-F238E27FC236}">
                <a16:creationId xmlns:a16="http://schemas.microsoft.com/office/drawing/2014/main" id="{7F2B5185-01C8-4292-B0DF-8D66943603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6041" y="617538"/>
          <a:ext cx="27447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060" imgH="355446" progId="Equation.DSMT4">
                  <p:embed/>
                </p:oleObj>
              </mc:Choice>
              <mc:Fallback>
                <p:oleObj name="Equation" r:id="rId4" imgW="1244060" imgH="355446" progId="Equation.DSMT4">
                  <p:embed/>
                  <p:pic>
                    <p:nvPicPr>
                      <p:cNvPr id="29699" name="Object 4">
                        <a:extLst>
                          <a:ext uri="{FF2B5EF4-FFF2-40B4-BE49-F238E27FC236}">
                            <a16:creationId xmlns:a16="http://schemas.microsoft.com/office/drawing/2014/main" id="{7F2B5185-01C8-4292-B0DF-8D66943603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41" y="617538"/>
                        <a:ext cx="2744787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2B117E23-10B6-4247-92ED-FEBDD36D66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26361"/>
              </p:ext>
            </p:extLst>
          </p:nvPr>
        </p:nvGraphicFramePr>
        <p:xfrm>
          <a:off x="1846263" y="1387476"/>
          <a:ext cx="1773320" cy="655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355446" progId="Equation.DSMT4">
                  <p:embed/>
                </p:oleObj>
              </mc:Choice>
              <mc:Fallback>
                <p:oleObj name="Equation" r:id="rId6" imgW="863225" imgH="35544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2B117E23-10B6-4247-92ED-FEBDD36D66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1387476"/>
                        <a:ext cx="1773320" cy="655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4">
            <a:extLst>
              <a:ext uri="{FF2B5EF4-FFF2-40B4-BE49-F238E27FC236}">
                <a16:creationId xmlns:a16="http://schemas.microsoft.com/office/drawing/2014/main" id="{E87ED96C-A90E-4C80-B564-B34F1DB92E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210417"/>
              </p:ext>
            </p:extLst>
          </p:nvPr>
        </p:nvGraphicFramePr>
        <p:xfrm>
          <a:off x="3927183" y="1239499"/>
          <a:ext cx="1507636" cy="916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500" imgH="558800" progId="Equation.DSMT4">
                  <p:embed/>
                </p:oleObj>
              </mc:Choice>
              <mc:Fallback>
                <p:oleObj name="Equation" r:id="rId8" imgW="825500" imgH="558800" progId="Equation.DSMT4">
                  <p:embed/>
                  <p:pic>
                    <p:nvPicPr>
                      <p:cNvPr id="29701" name="Object 4">
                        <a:extLst>
                          <a:ext uri="{FF2B5EF4-FFF2-40B4-BE49-F238E27FC236}">
                            <a16:creationId xmlns:a16="http://schemas.microsoft.com/office/drawing/2014/main" id="{E87ED96C-A90E-4C80-B564-B34F1DB92E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183" y="1239499"/>
                        <a:ext cx="1507636" cy="9161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EED5641F-7295-45A2-B5A4-1BF051EB1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693997"/>
              </p:ext>
            </p:extLst>
          </p:nvPr>
        </p:nvGraphicFramePr>
        <p:xfrm>
          <a:off x="5648253" y="1549037"/>
          <a:ext cx="3078406" cy="309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16868" imgH="215806" progId="Equation.DSMT4">
                  <p:embed/>
                </p:oleObj>
              </mc:Choice>
              <mc:Fallback>
                <p:oleObj name="Equation" r:id="rId10" imgW="1916868" imgH="215806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EED5641F-7295-45A2-B5A4-1BF051EB12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253" y="1549037"/>
                        <a:ext cx="3078406" cy="309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C6A78BB5-9E36-421D-A2F9-450396BE72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11747"/>
              </p:ext>
            </p:extLst>
          </p:nvPr>
        </p:nvGraphicFramePr>
        <p:xfrm>
          <a:off x="9094104" y="1446115"/>
          <a:ext cx="8572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140" imgH="215806" progId="Equation.DSMT4">
                  <p:embed/>
                </p:oleObj>
              </mc:Choice>
              <mc:Fallback>
                <p:oleObj name="Equation" r:id="rId12" imgW="368140" imgH="215806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C6A78BB5-9E36-421D-A2F9-450396BE72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4104" y="1446115"/>
                        <a:ext cx="8572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3D00141C-78DA-424C-B66C-EA62A0A505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30563"/>
              </p:ext>
            </p:extLst>
          </p:nvPr>
        </p:nvGraphicFramePr>
        <p:xfrm>
          <a:off x="1953532" y="2183936"/>
          <a:ext cx="1952279" cy="453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355600" progId="Equation.DSMT4">
                  <p:embed/>
                </p:oleObj>
              </mc:Choice>
              <mc:Fallback>
                <p:oleObj name="Equation" r:id="rId14" imgW="1371600" imgH="35560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3D00141C-78DA-424C-B66C-EA62A0A505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3532" y="2183936"/>
                        <a:ext cx="1952279" cy="453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D6AE3095-5FE8-414E-A009-DB781A29EA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169603"/>
              </p:ext>
            </p:extLst>
          </p:nvPr>
        </p:nvGraphicFramePr>
        <p:xfrm>
          <a:off x="4035082" y="2074865"/>
          <a:ext cx="1111348" cy="720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74364" imgH="558558" progId="Equation.DSMT4">
                  <p:embed/>
                </p:oleObj>
              </mc:Choice>
              <mc:Fallback>
                <p:oleObj name="Equation" r:id="rId16" imgW="774364" imgH="558558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D6AE3095-5FE8-414E-A009-DB781A29EA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082" y="2074865"/>
                        <a:ext cx="1111348" cy="720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24DE2994-5B04-4F6A-8177-A76CAFDD20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088842"/>
              </p:ext>
            </p:extLst>
          </p:nvPr>
        </p:nvGraphicFramePr>
        <p:xfrm>
          <a:off x="5199530" y="2041099"/>
          <a:ext cx="1093421" cy="800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558800" progId="Equation.DSMT4">
                  <p:embed/>
                </p:oleObj>
              </mc:Choice>
              <mc:Fallback>
                <p:oleObj name="Equation" r:id="rId18" imgW="685800" imgH="5588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24DE2994-5B04-4F6A-8177-A76CAFDD20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9530" y="2041099"/>
                        <a:ext cx="1093421" cy="800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" name="TextBox 3">
            <a:extLst>
              <a:ext uri="{FF2B5EF4-FFF2-40B4-BE49-F238E27FC236}">
                <a16:creationId xmlns:a16="http://schemas.microsoft.com/office/drawing/2014/main" id="{CD108BB4-D682-41BE-B5E9-F37D25E58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20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B13402-EC02-40AF-808D-412692565BB8}"/>
              </a:ext>
            </a:extLst>
          </p:cNvPr>
          <p:cNvSpPr txBox="1">
            <a:spLocks/>
          </p:cNvSpPr>
          <p:nvPr/>
        </p:nvSpPr>
        <p:spPr bwMode="auto">
          <a:xfrm>
            <a:off x="1685782" y="3009970"/>
            <a:ext cx="537051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altLang="en-US" dirty="0"/>
              <a:t>ii) Which of the following is equal to: </a:t>
            </a:r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759FE6D8-B34A-4ACD-A018-1AD61E66D9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368095"/>
              </p:ext>
            </p:extLst>
          </p:nvPr>
        </p:nvGraphicFramePr>
        <p:xfrm>
          <a:off x="6917670" y="2877548"/>
          <a:ext cx="12414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6080" imgH="203040" progId="Equation.DSMT4">
                  <p:embed/>
                </p:oleObj>
              </mc:Choice>
              <mc:Fallback>
                <p:oleObj name="Equation" r:id="rId21" imgW="406080" imgH="2030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759FE6D8-B34A-4ACD-A018-1AD61E66D9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7670" y="2877548"/>
                        <a:ext cx="12414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347879CD-BD4D-474E-813A-A06A020E96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206065"/>
              </p:ext>
            </p:extLst>
          </p:nvPr>
        </p:nvGraphicFramePr>
        <p:xfrm>
          <a:off x="1889246" y="3482026"/>
          <a:ext cx="5993348" cy="493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68400" imgH="228600" progId="Equation.DSMT4">
                  <p:embed/>
                </p:oleObj>
              </mc:Choice>
              <mc:Fallback>
                <p:oleObj name="Equation" r:id="rId23" imgW="2768400" imgH="22860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347879CD-BD4D-474E-813A-A06A020E96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246" y="3482026"/>
                        <a:ext cx="5993348" cy="493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49B7099-7583-44D4-9FF3-A22A31C35CB9}"/>
              </a:ext>
            </a:extLst>
          </p:cNvPr>
          <p:cNvSpPr txBox="1">
            <a:spLocks/>
          </p:cNvSpPr>
          <p:nvPr/>
        </p:nvSpPr>
        <p:spPr bwMode="auto">
          <a:xfrm>
            <a:off x="1746740" y="4519906"/>
            <a:ext cx="2393852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altLang="en-US" dirty="0"/>
              <a:t>iii) Solve for “t”</a:t>
            </a:r>
          </a:p>
        </p:txBody>
      </p:sp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EF956535-E0D0-456C-96E1-98405ABE20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613502"/>
              </p:ext>
            </p:extLst>
          </p:nvPr>
        </p:nvGraphicFramePr>
        <p:xfrm>
          <a:off x="4220383" y="4307034"/>
          <a:ext cx="1885598" cy="954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50680" imgH="431640" progId="Equation.DSMT4">
                  <p:embed/>
                </p:oleObj>
              </mc:Choice>
              <mc:Fallback>
                <p:oleObj name="Equation" r:id="rId25" imgW="850680" imgH="43164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EF956535-E0D0-456C-96E1-98405ABE20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383" y="4307034"/>
                        <a:ext cx="1885598" cy="954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3284BEB-225D-45AF-9FEE-5F573EA1D545}"/>
              </a:ext>
            </a:extLst>
          </p:cNvPr>
          <p:cNvSpPr txBox="1">
            <a:spLocks/>
          </p:cNvSpPr>
          <p:nvPr/>
        </p:nvSpPr>
        <p:spPr bwMode="auto">
          <a:xfrm>
            <a:off x="1709226" y="5572638"/>
            <a:ext cx="2393852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altLang="en-US" dirty="0"/>
              <a:t>iv) Solve for “x”</a:t>
            </a:r>
          </a:p>
        </p:txBody>
      </p:sp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D2A11B0D-6057-4143-B2B1-DC05DEF0BA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691583"/>
              </p:ext>
            </p:extLst>
          </p:nvPr>
        </p:nvGraphicFramePr>
        <p:xfrm>
          <a:off x="4063295" y="5534685"/>
          <a:ext cx="275748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44520" imgH="279360" progId="Equation.DSMT4">
                  <p:embed/>
                </p:oleObj>
              </mc:Choice>
              <mc:Fallback>
                <p:oleObj name="Equation" r:id="rId27" imgW="1244520" imgH="27936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D2A11B0D-6057-4143-B2B1-DC05DEF0BA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3295" y="5534685"/>
                        <a:ext cx="2757487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B4B9-9663-4BCF-A6A8-65CDCC125B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1286" y="137163"/>
            <a:ext cx="3734972" cy="56622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Challenge Problems: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D2CA192-CBFD-4CA0-AA26-8D15F7E1027F}"/>
              </a:ext>
            </a:extLst>
          </p:cNvPr>
          <p:cNvSpPr txBox="1">
            <a:spLocks/>
          </p:cNvSpPr>
          <p:nvPr/>
        </p:nvSpPr>
        <p:spPr bwMode="auto">
          <a:xfrm>
            <a:off x="1676400" y="676425"/>
            <a:ext cx="8548468" cy="4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Let ‘x’ and ‘y’ be positive numbers. Find the value of “x” </a:t>
            </a:r>
            <a:r>
              <a:rPr lang="en-CA" sz="1100" dirty="0"/>
              <a:t>[AIME]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52C134D-0AEF-46E2-9CF3-4D55C98986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255676"/>
              </p:ext>
            </p:extLst>
          </p:nvPr>
        </p:nvGraphicFramePr>
        <p:xfrm>
          <a:off x="2141244" y="1185619"/>
          <a:ext cx="4270376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241200" progId="Equation.DSMT4">
                  <p:embed/>
                </p:oleObj>
              </mc:Choice>
              <mc:Fallback>
                <p:oleObj name="Equation" r:id="rId4" imgW="205740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52C134D-0AEF-46E2-9CF3-4D55C98986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1244" y="1185619"/>
                        <a:ext cx="4270376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8621A72-0B72-4BD4-A9B6-697DFE072A00}"/>
              </a:ext>
            </a:extLst>
          </p:cNvPr>
          <p:cNvSpPr txBox="1">
            <a:spLocks/>
          </p:cNvSpPr>
          <p:nvPr/>
        </p:nvSpPr>
        <p:spPr bwMode="auto">
          <a:xfrm>
            <a:off x="7209694" y="1222719"/>
            <a:ext cx="3219157" cy="4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CA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3371949-8DE9-40E2-AD46-483465A7DF00}"/>
              </a:ext>
            </a:extLst>
          </p:cNvPr>
          <p:cNvSpPr txBox="1">
            <a:spLocks/>
          </p:cNvSpPr>
          <p:nvPr/>
        </p:nvSpPr>
        <p:spPr bwMode="auto">
          <a:xfrm>
            <a:off x="1686887" y="2156885"/>
            <a:ext cx="5365716" cy="1074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Determine all real solutions to the system of equations and prove that there are no more solutions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AD5EC82-AF95-4236-97B9-5F05EEB03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708758"/>
              </p:ext>
            </p:extLst>
          </p:nvPr>
        </p:nvGraphicFramePr>
        <p:xfrm>
          <a:off x="6946572" y="2076495"/>
          <a:ext cx="2313295" cy="1341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532" imgH="761669" progId="Equation.DSMT4">
                  <p:embed/>
                </p:oleObj>
              </mc:Choice>
              <mc:Fallback>
                <p:oleObj name="Equation" r:id="rId6" imgW="1307532" imgH="761669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AD5EC82-AF95-4236-97B9-5F05EEB03B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572" y="2076495"/>
                        <a:ext cx="2313295" cy="13410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9271FB0-7582-450B-B4EB-361965CC73A2}"/>
              </a:ext>
            </a:extLst>
          </p:cNvPr>
          <p:cNvSpPr txBox="1">
            <a:spLocks/>
          </p:cNvSpPr>
          <p:nvPr/>
        </p:nvSpPr>
        <p:spPr bwMode="auto">
          <a:xfrm>
            <a:off x="1698610" y="4053681"/>
            <a:ext cx="4685778" cy="1074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iii) Find the product of the two positive roots of the equation:</a:t>
            </a:r>
            <a:br>
              <a:rPr lang="en-CA" sz="2200" dirty="0"/>
            </a:br>
            <a:r>
              <a:rPr lang="en-CA" sz="1200" dirty="0"/>
              <a:t>[AIME]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4D999E4-2989-49DE-9C05-22990B86B9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295681"/>
              </p:ext>
            </p:extLst>
          </p:nvPr>
        </p:nvGraphicFramePr>
        <p:xfrm>
          <a:off x="6426472" y="4145503"/>
          <a:ext cx="3334287" cy="672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228600" progId="Equation.DSMT4">
                  <p:embed/>
                </p:oleObj>
              </mc:Choice>
              <mc:Fallback>
                <p:oleObj name="Equation" r:id="rId8" imgW="113004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4D999E4-2989-49DE-9C05-22990B86B9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472" y="4145503"/>
                        <a:ext cx="3334287" cy="6726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B314FF-1D62-4837-AC59-8B00CAEF534A}"/>
              </a:ext>
            </a:extLst>
          </p:cNvPr>
          <p:cNvSpPr txBox="1">
            <a:spLocks/>
          </p:cNvSpPr>
          <p:nvPr/>
        </p:nvSpPr>
        <p:spPr bwMode="auto">
          <a:xfrm>
            <a:off x="1791286" y="137163"/>
            <a:ext cx="3734972" cy="56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Challenge Problems:</a:t>
            </a:r>
            <a:endParaRPr lang="en-CA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0440C3-0550-487A-B6A2-59D1E603A0A8}"/>
              </a:ext>
            </a:extLst>
          </p:cNvPr>
          <p:cNvSpPr txBox="1">
            <a:spLocks/>
          </p:cNvSpPr>
          <p:nvPr/>
        </p:nvSpPr>
        <p:spPr bwMode="auto">
          <a:xfrm>
            <a:off x="1676400" y="676425"/>
            <a:ext cx="8548468" cy="4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Let ‘x’ and ‘y’ be positive numbers. Find the value of “x” </a:t>
            </a:r>
            <a:r>
              <a:rPr lang="en-CA" sz="1100" dirty="0"/>
              <a:t>[AIME]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C2949FA-473B-44A7-BCBD-29C52163E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475510"/>
              </p:ext>
            </p:extLst>
          </p:nvPr>
        </p:nvGraphicFramePr>
        <p:xfrm>
          <a:off x="2141244" y="1185619"/>
          <a:ext cx="4270376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241200" progId="Equation.DSMT4">
                  <p:embed/>
                </p:oleObj>
              </mc:Choice>
              <mc:Fallback>
                <p:oleObj name="Equation" r:id="rId4" imgW="20574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C2949FA-473B-44A7-BCBD-29C52163E7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1244" y="1185619"/>
                        <a:ext cx="4270376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456178E-88CF-45D8-8A70-98129327A4A4}"/>
              </a:ext>
            </a:extLst>
          </p:cNvPr>
          <p:cNvSpPr txBox="1">
            <a:spLocks/>
          </p:cNvSpPr>
          <p:nvPr/>
        </p:nvSpPr>
        <p:spPr bwMode="auto">
          <a:xfrm>
            <a:off x="7209694" y="1222719"/>
            <a:ext cx="3219157" cy="4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947A96-2BA8-40F9-AB35-B8AE7E8B830C}"/>
              </a:ext>
            </a:extLst>
          </p:cNvPr>
          <p:cNvSpPr txBox="1"/>
          <p:nvPr/>
        </p:nvSpPr>
        <p:spPr>
          <a:xfrm>
            <a:off x="1747520" y="1737363"/>
            <a:ext cx="5161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Change both expressions back to logarithm form.  Be mindful of the restrictions: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D16ACA2-015B-4EB1-A4A9-16D25EF327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170627"/>
              </p:ext>
            </p:extLst>
          </p:nvPr>
        </p:nvGraphicFramePr>
        <p:xfrm>
          <a:off x="7337108" y="1711008"/>
          <a:ext cx="29257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03040" progId="Equation.DSMT4">
                  <p:embed/>
                </p:oleObj>
              </mc:Choice>
              <mc:Fallback>
                <p:oleObj name="Equation" r:id="rId6" imgW="12826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D16ACA2-015B-4EB1-A4A9-16D25EF327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37108" y="1711008"/>
                        <a:ext cx="2925762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8BE078B-856E-4A99-A84C-A324ED20BD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127710"/>
              </p:ext>
            </p:extLst>
          </p:nvPr>
        </p:nvGraphicFramePr>
        <p:xfrm>
          <a:off x="1580200" y="2491108"/>
          <a:ext cx="2334877" cy="597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41200" progId="Equation.DSMT4">
                  <p:embed/>
                </p:oleObj>
              </mc:Choice>
              <mc:Fallback>
                <p:oleObj name="Equation" r:id="rId8" imgW="93960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8BE078B-856E-4A99-A84C-A324ED20BD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0200" y="2491108"/>
                        <a:ext cx="2334877" cy="5975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9839392-9D0A-4DFA-A453-0A70324E0E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152279"/>
              </p:ext>
            </p:extLst>
          </p:nvPr>
        </p:nvGraphicFramePr>
        <p:xfrm>
          <a:off x="4549461" y="2501265"/>
          <a:ext cx="24923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241200" progId="Equation.DSMT4">
                  <p:embed/>
                </p:oleObj>
              </mc:Choice>
              <mc:Fallback>
                <p:oleObj name="Equation" r:id="rId10" imgW="100296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9839392-9D0A-4DFA-A453-0A70324E0E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49461" y="2501265"/>
                        <a:ext cx="2492375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078924E-2F56-410F-9DC6-BE59349F1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020705"/>
              </p:ext>
            </p:extLst>
          </p:nvPr>
        </p:nvGraphicFramePr>
        <p:xfrm>
          <a:off x="1671003" y="3215008"/>
          <a:ext cx="211296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419040" progId="Equation.DSMT4">
                  <p:embed/>
                </p:oleObj>
              </mc:Choice>
              <mc:Fallback>
                <p:oleObj name="Equation" r:id="rId12" imgW="85068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078924E-2F56-410F-9DC6-BE59349F13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71003" y="3215008"/>
                        <a:ext cx="2112962" cy="103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8B49A3D-78F0-4B13-B59B-629E2A3EB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611770"/>
              </p:ext>
            </p:extLst>
          </p:nvPr>
        </p:nvGraphicFramePr>
        <p:xfrm>
          <a:off x="1843726" y="4369119"/>
          <a:ext cx="2199957" cy="1044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920" imgH="482400" progId="Equation.DSMT4">
                  <p:embed/>
                </p:oleObj>
              </mc:Choice>
              <mc:Fallback>
                <p:oleObj name="Equation" r:id="rId14" imgW="1015920" imgH="4824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8B49A3D-78F0-4B13-B59B-629E2A3EB5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43726" y="4369119"/>
                        <a:ext cx="2199957" cy="1044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B525F6D-E907-4B48-AF13-77886C4A2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106887"/>
              </p:ext>
            </p:extLst>
          </p:nvPr>
        </p:nvGraphicFramePr>
        <p:xfrm>
          <a:off x="4781553" y="3194688"/>
          <a:ext cx="2333625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600" imgH="419040" progId="Equation.DSMT4">
                  <p:embed/>
                </p:oleObj>
              </mc:Choice>
              <mc:Fallback>
                <p:oleObj name="Equation" r:id="rId16" imgW="9396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B525F6D-E907-4B48-AF13-77886C4A23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81553" y="3194688"/>
                        <a:ext cx="2333625" cy="103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19D9BCD-54E1-4FB4-B8BC-00A037141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590766"/>
              </p:ext>
            </p:extLst>
          </p:nvPr>
        </p:nvGraphicFramePr>
        <p:xfrm>
          <a:off x="4370073" y="4251328"/>
          <a:ext cx="2921873" cy="594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71600" imgH="279360" progId="Equation.DSMT4">
                  <p:embed/>
                </p:oleObj>
              </mc:Choice>
              <mc:Fallback>
                <p:oleObj name="Equation" r:id="rId18" imgW="13716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19D9BCD-54E1-4FB4-B8BC-00A037141C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70073" y="4251328"/>
                        <a:ext cx="2921873" cy="5949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F3D331D-C4AE-4C4D-93D7-C06558830E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053950"/>
              </p:ext>
            </p:extLst>
          </p:nvPr>
        </p:nvGraphicFramePr>
        <p:xfrm>
          <a:off x="4370388" y="4905375"/>
          <a:ext cx="300355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09400" imgH="533160" progId="Equation.DSMT4">
                  <p:embed/>
                </p:oleObj>
              </mc:Choice>
              <mc:Fallback>
                <p:oleObj name="Equation" r:id="rId20" imgW="1409400" imgH="5331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F3D331D-C4AE-4C4D-93D7-C06558830E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370388" y="4905375"/>
                        <a:ext cx="3003550" cy="1136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99880ED-60A0-4630-92FD-60AD092539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178474"/>
              </p:ext>
            </p:extLst>
          </p:nvPr>
        </p:nvGraphicFramePr>
        <p:xfrm>
          <a:off x="4372613" y="6109653"/>
          <a:ext cx="2246313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54080" imgH="279360" progId="Equation.DSMT4">
                  <p:embed/>
                </p:oleObj>
              </mc:Choice>
              <mc:Fallback>
                <p:oleObj name="Equation" r:id="rId22" imgW="105408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99880ED-60A0-4630-92FD-60AD092539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372613" y="6109653"/>
                        <a:ext cx="2246313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5FC7F48-F102-4AB8-BC38-2503394CA4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219637"/>
              </p:ext>
            </p:extLst>
          </p:nvPr>
        </p:nvGraphicFramePr>
        <p:xfrm>
          <a:off x="7364730" y="2529843"/>
          <a:ext cx="297815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0" imgH="330120" progId="Equation.DSMT4">
                  <p:embed/>
                </p:oleObj>
              </mc:Choice>
              <mc:Fallback>
                <p:oleObj name="Equation" r:id="rId24" imgW="1396800" imgH="3301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5FC7F48-F102-4AB8-BC38-2503394CA4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364730" y="2529843"/>
                        <a:ext cx="2978150" cy="703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EE154B6-4AE1-499A-9D0A-F13D6BB56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071321"/>
              </p:ext>
            </p:extLst>
          </p:nvPr>
        </p:nvGraphicFramePr>
        <p:xfrm>
          <a:off x="7786370" y="3281363"/>
          <a:ext cx="8128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80" imgH="177480" progId="Equation.DSMT4">
                  <p:embed/>
                </p:oleObj>
              </mc:Choice>
              <mc:Fallback>
                <p:oleObj name="Equation" r:id="rId26" imgW="38088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EE154B6-4AE1-499A-9D0A-F13D6BB56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786370" y="3281363"/>
                        <a:ext cx="812800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B0341E4-74C2-44B3-BEFE-21FEC41159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338772"/>
              </p:ext>
            </p:extLst>
          </p:nvPr>
        </p:nvGraphicFramePr>
        <p:xfrm>
          <a:off x="7909563" y="4381500"/>
          <a:ext cx="17319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12520" imgH="241200" progId="Equation.DSMT4">
                  <p:embed/>
                </p:oleObj>
              </mc:Choice>
              <mc:Fallback>
                <p:oleObj name="Equation" r:id="rId28" imgW="81252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B0341E4-74C2-44B3-BEFE-21FEC41159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909563" y="4381500"/>
                        <a:ext cx="17319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CF765D0-617D-4FE1-96BC-043C5EF98C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553741"/>
              </p:ext>
            </p:extLst>
          </p:nvPr>
        </p:nvGraphicFramePr>
        <p:xfrm>
          <a:off x="7393623" y="3742055"/>
          <a:ext cx="23304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80" imgH="203040" progId="Equation.DSMT4">
                  <p:embed/>
                </p:oleObj>
              </mc:Choice>
              <mc:Fallback>
                <p:oleObj name="Equation" r:id="rId30" imgW="109188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CF765D0-617D-4FE1-96BC-043C5EF98C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393623" y="3742055"/>
                        <a:ext cx="2330450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32D2334-0B62-47C3-B380-672007D460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880097"/>
              </p:ext>
            </p:extLst>
          </p:nvPr>
        </p:nvGraphicFramePr>
        <p:xfrm>
          <a:off x="7546978" y="4928238"/>
          <a:ext cx="194786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14400" imgH="253800" progId="Equation.DSMT4">
                  <p:embed/>
                </p:oleObj>
              </mc:Choice>
              <mc:Fallback>
                <p:oleObj name="Equation" r:id="rId32" imgW="91440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B32D2334-0B62-47C3-B380-672007D460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546978" y="4928238"/>
                        <a:ext cx="1947863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13034FC-B2E5-4005-B4EF-BA69044CE1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647003"/>
              </p:ext>
            </p:extLst>
          </p:nvPr>
        </p:nvGraphicFramePr>
        <p:xfrm>
          <a:off x="7934645" y="5493068"/>
          <a:ext cx="1351597" cy="642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82400" imgH="228600" progId="Equation.DSMT4">
                  <p:embed/>
                </p:oleObj>
              </mc:Choice>
              <mc:Fallback>
                <p:oleObj name="Equation" r:id="rId34" imgW="48240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13034FC-B2E5-4005-B4EF-BA69044CE1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7934645" y="5493068"/>
                        <a:ext cx="1351597" cy="6424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6663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0ED1E3-8F9B-4B93-B3CF-3F6E3BEE78EF}"/>
              </a:ext>
            </a:extLst>
          </p:cNvPr>
          <p:cNvSpPr txBox="1">
            <a:spLocks/>
          </p:cNvSpPr>
          <p:nvPr/>
        </p:nvSpPr>
        <p:spPr bwMode="auto">
          <a:xfrm>
            <a:off x="1788487" y="226485"/>
            <a:ext cx="5365716" cy="1074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Determine all real solutions to the system of equations and prove that there are no more solutions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23EA472-8C2B-4746-8437-1AFA72068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006862"/>
              </p:ext>
            </p:extLst>
          </p:nvPr>
        </p:nvGraphicFramePr>
        <p:xfrm>
          <a:off x="7048172" y="146095"/>
          <a:ext cx="2313295" cy="1341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532" imgH="761669" progId="Equation.DSMT4">
                  <p:embed/>
                </p:oleObj>
              </mc:Choice>
              <mc:Fallback>
                <p:oleObj name="Equation" r:id="rId4" imgW="1307532" imgH="761669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23EA472-8C2B-4746-8437-1AFA720684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172" y="146095"/>
                        <a:ext cx="2313295" cy="13410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7B7B5B6-15F8-4E97-B7C7-A95CD2C01B9D}"/>
              </a:ext>
            </a:extLst>
          </p:cNvPr>
          <p:cNvSpPr txBox="1"/>
          <p:nvPr/>
        </p:nvSpPr>
        <p:spPr>
          <a:xfrm>
            <a:off x="1818640" y="1574800"/>
            <a:ext cx="687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 all three equations together: Be mindful of the restrictions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625FA11-05BD-43FC-83DE-24E68C4B35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579686"/>
              </p:ext>
            </p:extLst>
          </p:nvPr>
        </p:nvGraphicFramePr>
        <p:xfrm>
          <a:off x="1973266" y="1995488"/>
          <a:ext cx="30321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03040" progId="Equation.DSMT4">
                  <p:embed/>
                </p:oleObj>
              </mc:Choice>
              <mc:Fallback>
                <p:oleObj name="Equation" r:id="rId6" imgW="12189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625FA11-05BD-43FC-83DE-24E68C4B3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3266" y="1995488"/>
                        <a:ext cx="3032125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29BD38F-70EF-4399-AD3B-7CF6756795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18569"/>
              </p:ext>
            </p:extLst>
          </p:nvPr>
        </p:nvGraphicFramePr>
        <p:xfrm>
          <a:off x="1748158" y="2534288"/>
          <a:ext cx="805497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38200" imgH="253800" progId="Equation.DSMT4">
                  <p:embed/>
                </p:oleObj>
              </mc:Choice>
              <mc:Fallback>
                <p:oleObj name="Equation" r:id="rId8" imgW="323820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29BD38F-70EF-4399-AD3B-7CF6756795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48158" y="2534288"/>
                        <a:ext cx="8054975" cy="63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F44A6DA-F0A0-4789-858A-D8046B4C8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663925"/>
              </p:ext>
            </p:extLst>
          </p:nvPr>
        </p:nvGraphicFramePr>
        <p:xfrm>
          <a:off x="3696971" y="3133411"/>
          <a:ext cx="4979670" cy="605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253800" progId="Equation.DSMT4">
                  <p:embed/>
                </p:oleObj>
              </mc:Choice>
              <mc:Fallback>
                <p:oleObj name="Equation" r:id="rId10" imgW="20952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F44A6DA-F0A0-4789-858A-D8046B4C84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96971" y="3133411"/>
                        <a:ext cx="4979670" cy="6052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C590166-FB1E-4814-B957-8EC139DA69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027837"/>
              </p:ext>
            </p:extLst>
          </p:nvPr>
        </p:nvGraphicFramePr>
        <p:xfrm>
          <a:off x="5358130" y="3752850"/>
          <a:ext cx="337978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253800" progId="Equation.DSMT4">
                  <p:embed/>
                </p:oleObj>
              </mc:Choice>
              <mc:Fallback>
                <p:oleObj name="Equation" r:id="rId12" imgW="14223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C590166-FB1E-4814-B957-8EC139DA6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58130" y="3752850"/>
                        <a:ext cx="3379788" cy="604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7BA6FD3-68C7-4FFA-9785-277CC4BCF9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365971"/>
              </p:ext>
            </p:extLst>
          </p:nvPr>
        </p:nvGraphicFramePr>
        <p:xfrm>
          <a:off x="5832475" y="4331656"/>
          <a:ext cx="28067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253800" progId="Equation.DSMT4">
                  <p:embed/>
                </p:oleObj>
              </mc:Choice>
              <mc:Fallback>
                <p:oleObj name="Equation" r:id="rId14" imgW="118080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7BA6FD3-68C7-4FFA-9785-277CC4BCF9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832475" y="4331656"/>
                        <a:ext cx="2806700" cy="60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F107B08-7478-4A09-B974-9A5FF0FFBD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742358"/>
              </p:ext>
            </p:extLst>
          </p:nvPr>
        </p:nvGraphicFramePr>
        <p:xfrm>
          <a:off x="1761173" y="4839021"/>
          <a:ext cx="11160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253800" progId="Equation.DSMT4">
                  <p:embed/>
                </p:oleObj>
              </mc:Choice>
              <mc:Fallback>
                <p:oleObj name="Equation" r:id="rId16" imgW="46980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F107B08-7478-4A09-B974-9A5FF0FFBD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61173" y="4839021"/>
                        <a:ext cx="1116012" cy="60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11117D6-E687-408E-82FF-015E8FEBD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47262"/>
              </p:ext>
            </p:extLst>
          </p:nvPr>
        </p:nvGraphicFramePr>
        <p:xfrm>
          <a:off x="1786890" y="5453065"/>
          <a:ext cx="1000316" cy="378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177480" progId="Equation.DSMT4">
                  <p:embed/>
                </p:oleObj>
              </mc:Choice>
              <mc:Fallback>
                <p:oleObj name="Equation" r:id="rId18" imgW="46980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11117D6-E687-408E-82FF-015E8FEBD8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86890" y="5453065"/>
                        <a:ext cx="1000316" cy="3787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8BC2E0C-DA2C-49E4-8EB2-41565EA142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05997"/>
              </p:ext>
            </p:extLst>
          </p:nvPr>
        </p:nvGraphicFramePr>
        <p:xfrm>
          <a:off x="1758318" y="5873118"/>
          <a:ext cx="20542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65160" imgH="203040" progId="Equation.DSMT4">
                  <p:embed/>
                </p:oleObj>
              </mc:Choice>
              <mc:Fallback>
                <p:oleObj name="Equation" r:id="rId20" imgW="96516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8BC2E0C-DA2C-49E4-8EB2-41565EA142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58318" y="5873118"/>
                        <a:ext cx="2054225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DBED424-774E-4420-9FA7-28BB737E68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745541"/>
              </p:ext>
            </p:extLst>
          </p:nvPr>
        </p:nvGraphicFramePr>
        <p:xfrm>
          <a:off x="1763713" y="6357938"/>
          <a:ext cx="2189162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28520" imgH="177480" progId="Equation.DSMT4">
                  <p:embed/>
                </p:oleObj>
              </mc:Choice>
              <mc:Fallback>
                <p:oleObj name="Equation" r:id="rId22" imgW="10285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DBED424-774E-4420-9FA7-28BB737E68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63713" y="6357938"/>
                        <a:ext cx="2189162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F8AD09DE-5587-4FF3-8F6B-283F9F5F6AD1}"/>
              </a:ext>
            </a:extLst>
          </p:cNvPr>
          <p:cNvSpPr txBox="1"/>
          <p:nvPr/>
        </p:nvSpPr>
        <p:spPr>
          <a:xfrm>
            <a:off x="3759200" y="6177280"/>
            <a:ext cx="1127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NOpE</a:t>
            </a:r>
            <a:r>
              <a:rPr lang="en-US" dirty="0">
                <a:solidFill>
                  <a:srgbClr val="FF0000"/>
                </a:solidFill>
              </a:rPr>
              <a:t>!....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61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74282-4EE0-4126-B174-D100AAF35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122238"/>
            <a:ext cx="9956800" cy="639762"/>
          </a:xfrm>
        </p:spPr>
        <p:txBody>
          <a:bodyPr/>
          <a:lstStyle/>
          <a:p>
            <a:r>
              <a:rPr lang="en-US" dirty="0"/>
              <a:t>What is Natural Log?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7E955-80F1-4828-A8F6-B58443194E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797560"/>
            <a:ext cx="11277600" cy="563880"/>
          </a:xfrm>
        </p:spPr>
        <p:txBody>
          <a:bodyPr/>
          <a:lstStyle/>
          <a:p>
            <a:r>
              <a:rPr lang="en-US" dirty="0"/>
              <a:t>A “Natural Logarithm” is a logarithm when it has a base of “e”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08449A-012C-441E-9562-6E54BB4916A7}"/>
              </a:ext>
            </a:extLst>
          </p:cNvPr>
          <p:cNvSpPr txBox="1">
            <a:spLocks/>
          </p:cNvSpPr>
          <p:nvPr/>
        </p:nvSpPr>
        <p:spPr bwMode="auto">
          <a:xfrm>
            <a:off x="121920" y="3144520"/>
            <a:ext cx="1127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“e” is known as “Euler’s Number” and is used in situations involving continuous growth/decay in an exponential scenario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FD03AD-75CC-495D-B96B-C434AA9287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3279" y="4848542"/>
          <a:ext cx="2394171" cy="1135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469800" progId="Equation.DSMT4">
                  <p:embed/>
                </p:oleObj>
              </mc:Choice>
              <mc:Fallback>
                <p:oleObj name="Equation" r:id="rId4" imgW="99036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FD03AD-75CC-495D-B96B-C434AA928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3279" y="4848542"/>
                        <a:ext cx="2394171" cy="11356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372C37A-998B-4B0A-8204-E632045425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3438" y="4712652"/>
          <a:ext cx="2524754" cy="722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372C37A-998B-4B0A-8204-E63204542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43438" y="4712652"/>
                        <a:ext cx="2524754" cy="7229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2F786D7-7B0C-4CC1-999E-E3FD62B6DDAC}"/>
              </a:ext>
            </a:extLst>
          </p:cNvPr>
          <p:cNvSpPr txBox="1"/>
          <p:nvPr/>
        </p:nvSpPr>
        <p:spPr>
          <a:xfrm>
            <a:off x="162560" y="4124960"/>
            <a:ext cx="3921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Compound Interest with “n” compounds in a year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C22306-1315-4993-8ACA-5EF866B20D5E}"/>
              </a:ext>
            </a:extLst>
          </p:cNvPr>
          <p:cNvSpPr txBox="1"/>
          <p:nvPr/>
        </p:nvSpPr>
        <p:spPr>
          <a:xfrm>
            <a:off x="3921760" y="4185920"/>
            <a:ext cx="3921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Continuous Compound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B56219-AD91-4CD3-B9F9-937CF9142F1C}"/>
              </a:ext>
            </a:extLst>
          </p:cNvPr>
          <p:cNvSpPr txBox="1"/>
          <p:nvPr/>
        </p:nvSpPr>
        <p:spPr>
          <a:xfrm>
            <a:off x="7701280" y="4185920"/>
            <a:ext cx="3921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Euler’s Number “e”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D1268B6-19B7-4A44-88EA-13B71C387B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37195" y="4747578"/>
          <a:ext cx="3335338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177480" progId="Equation.DSMT4">
                  <p:embed/>
                </p:oleObj>
              </mc:Choice>
              <mc:Fallback>
                <p:oleObj name="Equation" r:id="rId8" imgW="9396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D1268B6-19B7-4A44-88EA-13B71C387B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037195" y="4747578"/>
                        <a:ext cx="3335338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9DAA87-AD32-420E-9272-FFA2D2870386}"/>
              </a:ext>
            </a:extLst>
          </p:cNvPr>
          <p:cNvSpPr txBox="1"/>
          <p:nvPr/>
        </p:nvSpPr>
        <p:spPr>
          <a:xfrm>
            <a:off x="8392160" y="5374640"/>
            <a:ext cx="27736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(Irrational)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A07D71B-B1D9-476D-8086-1B4CC8C79C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3053" y="1467168"/>
          <a:ext cx="11461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228600" progId="Equation.DSMT4">
                  <p:embed/>
                </p:oleObj>
              </mc:Choice>
              <mc:Fallback>
                <p:oleObj name="Equation" r:id="rId10" imgW="39348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A07D71B-B1D9-476D-8086-1B4CC8C79C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63053" y="1467168"/>
                        <a:ext cx="1146175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6F251A7-85F2-4FCD-BF8D-123DCCB8A1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440" y="1528127"/>
          <a:ext cx="110966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6F251A7-85F2-4FCD-BF8D-123DCCB8A1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45440" y="1528127"/>
                        <a:ext cx="1109662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FEAEE6E-4859-4336-AC64-514BDCE4F3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5953" y="1291591"/>
          <a:ext cx="2249487" cy="1094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419040" progId="Equation.DSMT4">
                  <p:embed/>
                </p:oleObj>
              </mc:Choice>
              <mc:Fallback>
                <p:oleObj name="Equation" r:id="rId14" imgW="86328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FEAEE6E-4859-4336-AC64-514BDCE4F3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445953" y="1291591"/>
                        <a:ext cx="2249487" cy="1094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92FF1C3-1A2C-4424-BDC2-CB4CCD61E1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4240" y="1538287"/>
          <a:ext cx="993298" cy="46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77480" progId="Equation.DSMT4">
                  <p:embed/>
                </p:oleObj>
              </mc:Choice>
              <mc:Fallback>
                <p:oleObj name="Equation" r:id="rId16" imgW="3808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92FF1C3-1A2C-4424-BDC2-CB4CCD61E1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44240" y="1538287"/>
                        <a:ext cx="993298" cy="464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13E7C46-D669-44F6-8CC1-DF00DC14FD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43303" y="1413510"/>
          <a:ext cx="12906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177480" progId="Equation.DSMT4">
                  <p:embed/>
                </p:oleObj>
              </mc:Choice>
              <mc:Fallback>
                <p:oleObj name="Equation" r:id="rId18" imgW="4950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13E7C46-D669-44F6-8CC1-DF00DC14FD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643303" y="1413510"/>
                        <a:ext cx="1290637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1132B03-1D04-4660-9A75-50FD869D6C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59838" y="1939608"/>
          <a:ext cx="10604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6080" imgH="203040" progId="Equation.DSMT4">
                  <p:embed/>
                </p:oleObj>
              </mc:Choice>
              <mc:Fallback>
                <p:oleObj name="Equation" r:id="rId20" imgW="4060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1132B03-1D04-4660-9A75-50FD869D6C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859838" y="1939608"/>
                        <a:ext cx="1060450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9650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7C75B-DD48-4E02-A4C2-051EBD85C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93359"/>
            <a:ext cx="7467600" cy="581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Evaluating Natural Logarithm?</a:t>
            </a:r>
          </a:p>
        </p:txBody>
      </p:sp>
      <p:sp>
        <p:nvSpPr>
          <p:cNvPr id="4100" name="Content Placeholder 2">
            <a:extLst>
              <a:ext uri="{FF2B5EF4-FFF2-40B4-BE49-F238E27FC236}">
                <a16:creationId xmlns:a16="http://schemas.microsoft.com/office/drawing/2014/main" id="{BC025387-CDA7-4D76-909D-50CA697F45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280" y="903458"/>
            <a:ext cx="9636247" cy="1301750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Most calculators have a natural log button that evaluates natural logs</a:t>
            </a:r>
          </a:p>
          <a:p>
            <a:pPr eaLnBrk="1" hangingPunct="1"/>
            <a:r>
              <a:rPr lang="en-CA" altLang="en-US" sz="2200" dirty="0"/>
              <a:t>When simplifying or evaluating natural logs, the same log rules apply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D5E4841-2EF7-46DA-B365-0A2F53EB8C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021" y="2109470"/>
          <a:ext cx="17811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241200" progId="Equation.DSMT4">
                  <p:embed/>
                </p:oleObj>
              </mc:Choice>
              <mc:Fallback>
                <p:oleObj name="Equation" r:id="rId4" imgW="87624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D5E4841-2EF7-46DA-B365-0A2F53EB8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21" y="2109470"/>
                        <a:ext cx="17811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11C072D-CF1B-41C6-A701-AB385A9080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2211" y="1986593"/>
          <a:ext cx="2433906" cy="91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469800" progId="Equation.DSMT4">
                  <p:embed/>
                </p:oleObj>
              </mc:Choice>
              <mc:Fallback>
                <p:oleObj name="Equation" r:id="rId6" imgW="1257120" imgH="4698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C11C072D-CF1B-41C6-A701-AB385A9080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211" y="1986593"/>
                        <a:ext cx="2433906" cy="9108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4">
            <a:extLst>
              <a:ext uri="{FF2B5EF4-FFF2-40B4-BE49-F238E27FC236}">
                <a16:creationId xmlns:a16="http://schemas.microsoft.com/office/drawing/2014/main" id="{5B170D84-F5A7-47EC-96B4-AE8DDE5E95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4849" y="224790"/>
          <a:ext cx="16652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08" imgH="253890" progId="Equation.DSMT4">
                  <p:embed/>
                </p:oleObj>
              </mc:Choice>
              <mc:Fallback>
                <p:oleObj name="Equation" r:id="rId8" imgW="672808" imgH="253890" progId="Equation.DSMT4">
                  <p:embed/>
                  <p:pic>
                    <p:nvPicPr>
                      <p:cNvPr id="19462" name="Object 4">
                        <a:extLst>
                          <a:ext uri="{FF2B5EF4-FFF2-40B4-BE49-F238E27FC236}">
                            <a16:creationId xmlns:a16="http://schemas.microsoft.com/office/drawing/2014/main" id="{5B170D84-F5A7-47EC-96B4-AE8DDE5E9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849" y="224790"/>
                        <a:ext cx="1665287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CEC750-9715-4890-9EF7-16878BBC005B}"/>
              </a:ext>
            </a:extLst>
          </p:cNvPr>
          <p:cNvSpPr txBox="1">
            <a:spLocks/>
          </p:cNvSpPr>
          <p:nvPr/>
        </p:nvSpPr>
        <p:spPr bwMode="auto">
          <a:xfrm>
            <a:off x="398329" y="3265183"/>
            <a:ext cx="6180138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Ex: Evaluate the following:</a:t>
            </a:r>
          </a:p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>
              <a:latin typeface="+mn-lt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E581B5C5-8C97-4912-8A2A-CC6CA155B2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0729" y="3929197"/>
          <a:ext cx="10398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002" imgH="215806" progId="Equation.DSMT4">
                  <p:embed/>
                </p:oleObj>
              </mc:Choice>
              <mc:Fallback>
                <p:oleObj name="Equation" r:id="rId10" imgW="457002" imgH="215806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E581B5C5-8C97-4912-8A2A-CC6CA155B2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29" y="3929197"/>
                        <a:ext cx="10398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EF39035B-495A-4F7D-AE5D-48791F916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429" y="4786447"/>
          <a:ext cx="15033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113" imgH="215806" progId="Equation.DSMT4">
                  <p:embed/>
                </p:oleObj>
              </mc:Choice>
              <mc:Fallback>
                <p:oleObj name="Equation" r:id="rId12" imgW="660113" imgH="215806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EF39035B-495A-4F7D-AE5D-48791F916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29" y="4786447"/>
                        <a:ext cx="15033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1D9AED29-DCD2-462D-B972-7E66ED2B26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398" y="5691322"/>
          <a:ext cx="12144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33160" imgH="215640" progId="Equation.DSMT4">
                  <p:embed/>
                </p:oleObj>
              </mc:Choice>
              <mc:Fallback>
                <p:oleObj name="Equation" r:id="rId14" imgW="533160" imgH="21564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1D9AED29-DCD2-462D-B972-7E66ED2B26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98" y="5691322"/>
                        <a:ext cx="121443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F27856AE-7622-4C57-906E-42C7F1CA38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497" y="3947770"/>
          <a:ext cx="11842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474" imgH="215806" progId="Equation.DSMT4">
                  <p:embed/>
                </p:oleObj>
              </mc:Choice>
              <mc:Fallback>
                <p:oleObj name="Equation" r:id="rId16" imgW="520474" imgH="215806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F27856AE-7622-4C57-906E-42C7F1CA38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497" y="3947770"/>
                        <a:ext cx="11842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7654C38C-BE4A-444E-B6FA-6B72F63D2F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7834" y="4762156"/>
          <a:ext cx="1763713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4" imgH="253890" progId="Equation.DSMT4">
                  <p:embed/>
                </p:oleObj>
              </mc:Choice>
              <mc:Fallback>
                <p:oleObj name="Equation" r:id="rId18" imgW="774364" imgH="25389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7654C38C-BE4A-444E-B6FA-6B72F63D2F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834" y="4762156"/>
                        <a:ext cx="1763713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AA346941-FB64-43C8-B76F-F5C89308EF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7034" y="5573370"/>
          <a:ext cx="13303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693" imgH="266469" progId="Equation.DSMT4">
                  <p:embed/>
                </p:oleObj>
              </mc:Choice>
              <mc:Fallback>
                <p:oleObj name="Equation" r:id="rId20" imgW="583693" imgH="266469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AA346941-FB64-43C8-B76F-F5C89308EF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7034" y="5573370"/>
                        <a:ext cx="13303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37498DC2-581F-4948-8243-D2EE4DE2D4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2339" y="2148156"/>
          <a:ext cx="28638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09400" imgH="253800" progId="Equation.DSMT4">
                  <p:embed/>
                </p:oleObj>
              </mc:Choice>
              <mc:Fallback>
                <p:oleObj name="Equation" r:id="rId22" imgW="1409400" imgH="25380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37498DC2-581F-4948-8243-D2EE4DE2D4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339" y="2148156"/>
                        <a:ext cx="28638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A980232B-0B67-4067-802D-151AA51D98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2780" y="3935546"/>
          <a:ext cx="13874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09336" imgH="177723" progId="Equation.DSMT4">
                  <p:embed/>
                </p:oleObj>
              </mc:Choice>
              <mc:Fallback>
                <p:oleObj name="Equation" r:id="rId24" imgW="609336" imgH="177723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A980232B-0B67-4067-802D-151AA51D98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780" y="3935546"/>
                        <a:ext cx="13874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B22711CA-CBEB-409D-A70D-70FCE88517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5992" y="4792796"/>
          <a:ext cx="12430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45626" imgH="177646" progId="Equation.DSMT4">
                  <p:embed/>
                </p:oleObj>
              </mc:Choice>
              <mc:Fallback>
                <p:oleObj name="Equation" r:id="rId26" imgW="545626" imgH="177646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B22711CA-CBEB-409D-A70D-70FCE8851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992" y="4792796"/>
                        <a:ext cx="12430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E580ADC0-8A37-4A87-8132-17D67D7DCD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4145" y="5722389"/>
          <a:ext cx="5207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501" imgH="165028" progId="Equation.DSMT4">
                  <p:embed/>
                </p:oleObj>
              </mc:Choice>
              <mc:Fallback>
                <p:oleObj name="Equation" r:id="rId28" imgW="228501" imgH="165028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E580ADC0-8A37-4A87-8132-17D67D7DCD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145" y="5722389"/>
                        <a:ext cx="5207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CC06997F-9ECA-4F61-96A6-6CD653D950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3384" y="4006506"/>
          <a:ext cx="11287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95085" imgH="152334" progId="Equation.DSMT4">
                  <p:embed/>
                </p:oleObj>
              </mc:Choice>
              <mc:Fallback>
                <p:oleObj name="Equation" r:id="rId30" imgW="495085" imgH="152334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CC06997F-9ECA-4F61-96A6-6CD653D950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384" y="4006506"/>
                        <a:ext cx="11287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67398F70-CBCC-4510-967B-8DD93AD81F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58534" y="4862169"/>
          <a:ext cx="11287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95085" imgH="152334" progId="Equation.DSMT4">
                  <p:embed/>
                </p:oleObj>
              </mc:Choice>
              <mc:Fallback>
                <p:oleObj name="Equation" r:id="rId32" imgW="495085" imgH="152334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67398F70-CBCC-4510-967B-8DD93AD81F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8534" y="4862169"/>
                        <a:ext cx="11287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0916EF34-45FB-4CA0-BAA8-E30DB937C9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9758" y="5719419"/>
          <a:ext cx="5794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53670" imgH="177569" progId="Equation.DSMT4">
                  <p:embed/>
                </p:oleObj>
              </mc:Choice>
              <mc:Fallback>
                <p:oleObj name="Equation" r:id="rId33" imgW="253670" imgH="177569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0916EF34-45FB-4CA0-BAA8-E30DB937C9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758" y="5719419"/>
                        <a:ext cx="5794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7" name="TextBox 3">
            <a:extLst>
              <a:ext uri="{FF2B5EF4-FFF2-40B4-BE49-F238E27FC236}">
                <a16:creationId xmlns:a16="http://schemas.microsoft.com/office/drawing/2014/main" id="{6C3E4B69-CE3B-45F2-B487-B1BC2F86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5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EED8A538-70C2-4816-B9E1-BCDAE29F50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8257" y="2059346"/>
          <a:ext cx="1483184" cy="614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83920" imgH="241200" progId="Equation.DSMT4">
                  <p:embed/>
                </p:oleObj>
              </mc:Choice>
              <mc:Fallback>
                <p:oleObj name="Equation" r:id="rId36" imgW="583920" imgH="24120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EED8A538-70C2-4816-B9E1-BCDAE29F50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8257" y="2059346"/>
                        <a:ext cx="1483184" cy="614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FB063E16-7831-4E05-AF5C-D3F9D4197E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475" y="1028223"/>
          <a:ext cx="15176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41300" progId="Equation.DSMT4">
                  <p:embed/>
                </p:oleObj>
              </mc:Choice>
              <mc:Fallback>
                <p:oleObj name="Equation" r:id="rId4" imgW="685800" imgH="2413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FB063E16-7831-4E05-AF5C-D3F9D4197E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475" y="1028223"/>
                        <a:ext cx="151765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B562A383-91B4-4BFD-8C0D-58A26B56AF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2817" y="870799"/>
          <a:ext cx="18002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447" imgH="279279" progId="Equation.DSMT4">
                  <p:embed/>
                </p:oleObj>
              </mc:Choice>
              <mc:Fallback>
                <p:oleObj name="Equation" r:id="rId6" imgW="812447" imgH="279279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B562A383-91B4-4BFD-8C0D-58A26B56A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817" y="870799"/>
                        <a:ext cx="18002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4EF1CD2-3517-4269-90EA-5F22C76E72A3}"/>
              </a:ext>
            </a:extLst>
          </p:cNvPr>
          <p:cNvSpPr txBox="1">
            <a:spLocks/>
          </p:cNvSpPr>
          <p:nvPr/>
        </p:nvSpPr>
        <p:spPr bwMode="auto">
          <a:xfrm>
            <a:off x="274320" y="300355"/>
            <a:ext cx="1094232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Ex: Evaluate each of the following natural logs without a calculator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9F5BFAA0-408B-463A-B4DC-583D924952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137" y="2393425"/>
          <a:ext cx="1692299" cy="928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495000" progId="Equation.DSMT4">
                  <p:embed/>
                </p:oleObj>
              </mc:Choice>
              <mc:Fallback>
                <p:oleObj name="Equation" r:id="rId8" imgW="901440" imgH="4950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9F5BFAA0-408B-463A-B4DC-583D924952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37" y="2393425"/>
                        <a:ext cx="1692299" cy="928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A9950329-71A0-4DA5-9B95-60E80146E7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4217" y="2408941"/>
          <a:ext cx="1209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241200" progId="Equation.DSMT4">
                  <p:embed/>
                </p:oleObj>
              </mc:Choice>
              <mc:Fallback>
                <p:oleObj name="Equation" r:id="rId10" imgW="545760" imgH="2412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A9950329-71A0-4DA5-9B95-60E80146E7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217" y="2408941"/>
                        <a:ext cx="12096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D2FB50EE-1995-46DC-B10F-557084B93A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772" y="4180021"/>
          <a:ext cx="29257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04560" progId="Equation.DSMT4">
                  <p:embed/>
                </p:oleObj>
              </mc:Choice>
              <mc:Fallback>
                <p:oleObj name="Equation" r:id="rId12" imgW="1320480" imgH="30456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D2FB50EE-1995-46DC-B10F-557084B93A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72" y="4180021"/>
                        <a:ext cx="29257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D312E34F-6F59-47EC-9975-4B3F59BA96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4866" y="3845921"/>
          <a:ext cx="3376612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3880" imgH="469800" progId="Equation.DSMT4">
                  <p:embed/>
                </p:oleObj>
              </mc:Choice>
              <mc:Fallback>
                <p:oleObj name="Equation" r:id="rId14" imgW="1523880" imgH="469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D312E34F-6F59-47EC-9975-4B3F59BA96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866" y="3845921"/>
                        <a:ext cx="3376612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58118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F3EAE-026F-413F-9819-5370946D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17842"/>
          </a:xfrm>
        </p:spPr>
        <p:txBody>
          <a:bodyPr>
            <a:normAutofit fontScale="90000"/>
          </a:bodyPr>
          <a:lstStyle/>
          <a:p>
            <a:r>
              <a:rPr lang="en-US" dirty="0"/>
              <a:t>Solving Equations with natural Logs: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08F613B-B8FD-47AA-ABE2-A0ED511FCB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543" y="986472"/>
          <a:ext cx="1640697" cy="527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28600" progId="Equation.DSMT4">
                  <p:embed/>
                </p:oleObj>
              </mc:Choice>
              <mc:Fallback>
                <p:oleObj name="Equation" r:id="rId4" imgW="71100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08F613B-B8FD-47AA-ABE2-A0ED511FCB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9543" y="986472"/>
                        <a:ext cx="1640697" cy="527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BDBFF47-898E-4523-9EB7-E422597EAD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6498" y="955358"/>
          <a:ext cx="2490787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228600" progId="Equation.DSMT4">
                  <p:embed/>
                </p:oleObj>
              </mc:Choice>
              <mc:Fallback>
                <p:oleObj name="Equation" r:id="rId6" imgW="10792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BDBFF47-898E-4523-9EB7-E422597EAD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26498" y="955358"/>
                        <a:ext cx="2490787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A37CC47-74EE-4436-BC78-EA5E0BB70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55168" y="978853"/>
          <a:ext cx="45085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520" imgH="253800" progId="Equation.DSMT4">
                  <p:embed/>
                </p:oleObj>
              </mc:Choice>
              <mc:Fallback>
                <p:oleObj name="Equation" r:id="rId8" imgW="19555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A37CC47-74EE-4436-BC78-EA5E0BB705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55168" y="978853"/>
                        <a:ext cx="4508500" cy="585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8ADFDBF-D508-4537-B333-D40580F34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290" y="2888298"/>
          <a:ext cx="447992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253800" progId="Equation.DSMT4">
                  <p:embed/>
                </p:oleObj>
              </mc:Choice>
              <mc:Fallback>
                <p:oleObj name="Equation" r:id="rId10" imgW="19429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8ADFDBF-D508-4537-B333-D40580F346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1290" y="2888298"/>
                        <a:ext cx="4479925" cy="585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BA08000-67C3-4103-A4C2-3E227E7F3E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73433" y="2839403"/>
          <a:ext cx="3660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279360" progId="Equation.DSMT4">
                  <p:embed/>
                </p:oleObj>
              </mc:Choice>
              <mc:Fallback>
                <p:oleObj name="Equation" r:id="rId12" imgW="158724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BA08000-67C3-4103-A4C2-3E227E7F3E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73433" y="2839403"/>
                        <a:ext cx="366077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10A8CD9-1231-484C-8ACA-67FB666365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" y="4829810"/>
          <a:ext cx="248761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253800" progId="Equation.DSMT4">
                  <p:embed/>
                </p:oleObj>
              </mc:Choice>
              <mc:Fallback>
                <p:oleObj name="Equation" r:id="rId14" imgW="10792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10A8CD9-1231-484C-8ACA-67FB666365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40335" y="4829810"/>
                        <a:ext cx="2487613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405A467-C967-4684-A751-D19A729E08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2203" y="4789170"/>
          <a:ext cx="25177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91880" imgH="228600" progId="Equation.DSMT4">
                  <p:embed/>
                </p:oleObj>
              </mc:Choice>
              <mc:Fallback>
                <p:oleObj name="Equation" r:id="rId16" imgW="109188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405A467-C967-4684-A751-D19A729E08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52203" y="4789170"/>
                        <a:ext cx="2517775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E566F82-EFE9-48EC-A4D1-F837E0ACD4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2778" y="4720273"/>
          <a:ext cx="3976687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26920" imgH="279360" progId="Equation.DSMT4">
                  <p:embed/>
                </p:oleObj>
              </mc:Choice>
              <mc:Fallback>
                <p:oleObj name="Equation" r:id="rId18" imgW="172692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E566F82-EFE9-48EC-A4D1-F837E0ACD4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982778" y="4720273"/>
                        <a:ext cx="3976687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9739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5C0BB-EE70-433F-859F-54E71B2A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686" y="175486"/>
            <a:ext cx="7467600" cy="548322"/>
          </a:xfrm>
        </p:spPr>
        <p:txBody>
          <a:bodyPr>
            <a:normAutofit fontScale="90000"/>
          </a:bodyPr>
          <a:lstStyle/>
          <a:p>
            <a:r>
              <a:rPr lang="en-CA" dirty="0"/>
              <a:t>What is “</a:t>
            </a:r>
            <a:r>
              <a:rPr lang="en-CA" dirty="0" err="1"/>
              <a:t>euler’s</a:t>
            </a:r>
            <a:r>
              <a:rPr lang="en-CA" dirty="0"/>
              <a:t> Number ‘e’?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AFF1F-EBF6-4C02-90F4-70E4467A78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7288" y="900332"/>
            <a:ext cx="11215170" cy="1737360"/>
          </a:xfrm>
        </p:spPr>
        <p:txBody>
          <a:bodyPr/>
          <a:lstStyle/>
          <a:p>
            <a:r>
              <a:rPr lang="en-CA" sz="2200" dirty="0"/>
              <a:t>The value of “e” was discovered in 1683 by a swiss mathematician name Jacob Bernoulli</a:t>
            </a:r>
          </a:p>
          <a:p>
            <a:r>
              <a:rPr lang="en-CA" sz="2200" dirty="0"/>
              <a:t>He was studying compound interest, the effects of compounding infinitely many times within a year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714CF58-FFE1-4A83-8058-37D80163F7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311" y="2850208"/>
          <a:ext cx="217805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0948" imgH="520474" progId="Equation.DSMT4">
                  <p:embed/>
                </p:oleObj>
              </mc:Choice>
              <mc:Fallback>
                <p:oleObj name="Equation" r:id="rId4" imgW="1040948" imgH="520474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714CF58-FFE1-4A83-8058-37D80163F7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11" y="2850208"/>
                        <a:ext cx="2178050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581460-0563-44D9-9929-131BCF2ACAA7}"/>
              </a:ext>
            </a:extLst>
          </p:cNvPr>
          <p:cNvSpPr txBox="1">
            <a:spLocks/>
          </p:cNvSpPr>
          <p:nvPr/>
        </p:nvSpPr>
        <p:spPr bwMode="auto">
          <a:xfrm>
            <a:off x="495302" y="2448548"/>
            <a:ext cx="3297238" cy="42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b="1" u="sng" dirty="0">
                <a:solidFill>
                  <a:srgbClr val="FF0000"/>
                </a:solidFill>
                <a:latin typeface="+mn-lt"/>
              </a:rPr>
              <a:t>Compound Interest: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3F1B4B9-0E6B-4D89-8E68-94901A02BD03}"/>
              </a:ext>
            </a:extLst>
          </p:cNvPr>
          <p:cNvSpPr txBox="1">
            <a:spLocks/>
          </p:cNvSpPr>
          <p:nvPr/>
        </p:nvSpPr>
        <p:spPr bwMode="auto">
          <a:xfrm>
            <a:off x="2992579" y="3071403"/>
            <a:ext cx="1653883" cy="62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dirty="0">
                <a:solidFill>
                  <a:srgbClr val="FF0000"/>
                </a:solidFill>
                <a:latin typeface="+mn-lt"/>
              </a:rPr>
              <a:t>What would happen if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359F25-BADC-4ECA-9DA1-C173D45FE5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3385" y="3713537"/>
          <a:ext cx="926313" cy="28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177480" progId="Equation.DSMT4">
                  <p:embed/>
                </p:oleObj>
              </mc:Choice>
              <mc:Fallback>
                <p:oleObj name="Equation" r:id="rId6" imgW="5713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359F25-BADC-4ECA-9DA1-C173D45FE5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385" y="3713537"/>
                        <a:ext cx="926313" cy="288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90B65BB-6D51-4EC1-8502-7FD01AC161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5002" y="2582725"/>
          <a:ext cx="1716087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533160" progId="Equation.DSMT4">
                  <p:embed/>
                </p:oleObj>
              </mc:Choice>
              <mc:Fallback>
                <p:oleObj name="Equation" r:id="rId8" imgW="1193760" imgH="5331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90B65BB-6D51-4EC1-8502-7FD01AC161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002" y="2582725"/>
                        <a:ext cx="1716087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05342453-C2B3-4E88-AA68-7E7746A454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8114" y="2432864"/>
          <a:ext cx="22860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336" imgH="241195" progId="Equation.DSMT4">
                  <p:embed/>
                </p:oleObj>
              </mc:Choice>
              <mc:Fallback>
                <p:oleObj name="Equation" r:id="rId10" imgW="609336" imgH="241195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05342453-C2B3-4E88-AA68-7E7746A454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8114" y="2432864"/>
                        <a:ext cx="22860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F504054-B47D-4E68-8139-FEB9D4447862}"/>
              </a:ext>
            </a:extLst>
          </p:cNvPr>
          <p:cNvSpPr txBox="1">
            <a:spLocks/>
          </p:cNvSpPr>
          <p:nvPr/>
        </p:nvSpPr>
        <p:spPr bwMode="auto">
          <a:xfrm>
            <a:off x="7226344" y="2188851"/>
            <a:ext cx="3297238" cy="42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b="1" u="sng" dirty="0">
                <a:solidFill>
                  <a:srgbClr val="FF0000"/>
                </a:solidFill>
                <a:latin typeface="+mn-lt"/>
              </a:rPr>
              <a:t>Continuous Compound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D88C14-43BA-42BE-A6CA-8C5236DAB7DE}"/>
              </a:ext>
            </a:extLst>
          </p:cNvPr>
          <p:cNvSpPr txBox="1">
            <a:spLocks/>
          </p:cNvSpPr>
          <p:nvPr/>
        </p:nvSpPr>
        <p:spPr bwMode="auto">
          <a:xfrm>
            <a:off x="0" y="3840514"/>
            <a:ext cx="2820572" cy="747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dirty="0">
                <a:solidFill>
                  <a:srgbClr val="FF0000"/>
                </a:solidFill>
                <a:latin typeface="+mn-lt"/>
              </a:rPr>
              <a:t>n: The number of compounds in a year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0A9F6F6-84A2-4750-88FC-AE7B2022D030}"/>
              </a:ext>
            </a:extLst>
          </p:cNvPr>
          <p:cNvSpPr txBox="1">
            <a:spLocks/>
          </p:cNvSpPr>
          <p:nvPr/>
        </p:nvSpPr>
        <p:spPr bwMode="auto">
          <a:xfrm>
            <a:off x="0" y="4983519"/>
            <a:ext cx="6571955" cy="496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/>
              <a:t>e= 2.7182818284590452353602874713527……</a:t>
            </a:r>
            <a:endParaRPr lang="en-CA" sz="19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488302BD-B9F1-42BC-B2FE-82AAB900EC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485" y="5506904"/>
          <a:ext cx="23495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600" imgH="520560" progId="Equation.DSMT4">
                  <p:embed/>
                </p:oleObj>
              </mc:Choice>
              <mc:Fallback>
                <p:oleObj name="Equation" r:id="rId12" imgW="1155600" imgH="52056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488302BD-B9F1-42BC-B2FE-82AAB900EC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85" y="5506904"/>
                        <a:ext cx="23495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B339BE3-9BDF-4DCC-8F86-7AB22516481C}"/>
              </a:ext>
            </a:extLst>
          </p:cNvPr>
          <p:cNvSpPr txBox="1">
            <a:spLocks/>
          </p:cNvSpPr>
          <p:nvPr/>
        </p:nvSpPr>
        <p:spPr bwMode="auto">
          <a:xfrm>
            <a:off x="2495811" y="5651653"/>
            <a:ext cx="8003264" cy="87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solidFill>
                  <a:srgbClr val="FF0000"/>
                </a:solidFill>
                <a:latin typeface="+mn-lt"/>
              </a:rPr>
              <a:t>If you replace “n” with a very large number, the value of this equation will get closer to the true value of “e”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33F181CB-6C38-4453-B57B-7F720F24B1D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859836" y="3353580"/>
                <a:ext cx="4410420" cy="18463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solidFill>
                      <a:srgbClr val="FF0000"/>
                    </a:solidFill>
                    <a:latin typeface="+mn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&gt; 0 </m:t>
                    </m:r>
                  </m:oMath>
                </a14:m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 growth  </a:t>
                </a:r>
              </a:p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	    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 0.05</m:t>
                    </m:r>
                  </m:oMath>
                </a14:m>
                <a:r>
                  <a:rPr lang="en-CA" sz="21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, growth rate of 5%</a:t>
                </a:r>
              </a:p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&lt; 0 </m:t>
                    </m:r>
                  </m:oMath>
                </a14:m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 decline, decay</a:t>
                </a:r>
              </a:p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14:m>
                  <m:oMath xmlns:m="http://schemas.openxmlformats.org/officeDocument/2006/math">
                    <m:r>
                      <a:rPr lang="en-US" sz="2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         </m:t>
                    </m:r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= −0.7</m:t>
                    </m:r>
                  </m:oMath>
                </a14:m>
                <a:r>
                  <a:rPr lang="en-CA" sz="21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, 70% decline</a:t>
                </a:r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33F181CB-6C38-4453-B57B-7F720F24B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9836" y="3353580"/>
                <a:ext cx="4410420" cy="1846382"/>
              </a:xfrm>
              <a:prstGeom prst="rect">
                <a:avLst/>
              </a:prstGeom>
              <a:blipFill>
                <a:blip r:embed="rId14"/>
                <a:stretch>
                  <a:fillRect l="-1796" t="-231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6727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3DE0594B-1C05-4C72-9F06-05168ADB5A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38313" y="214313"/>
            <a:ext cx="8520112" cy="10715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Ex: An investment policy pays an interest rate of 100% for one year.  If one dollar is invested and the number of compounds in a year increases, how much will be accumulated?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114150B-D131-4387-B790-8D9736A1CF00}"/>
              </a:ext>
            </a:extLst>
          </p:cNvPr>
          <p:cNvGraphicFramePr>
            <a:graphicFrameLocks noGrp="1"/>
          </p:cNvGraphicFramePr>
          <p:nvPr/>
        </p:nvGraphicFramePr>
        <p:xfrm>
          <a:off x="1666875" y="1371600"/>
          <a:ext cx="8572500" cy="53609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0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5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470">
                <a:tc>
                  <a:txBody>
                    <a:bodyPr/>
                    <a:lstStyle/>
                    <a:p>
                      <a:r>
                        <a:rPr lang="en-CA" sz="1800" dirty="0"/>
                        <a:t>Number</a:t>
                      </a:r>
                      <a:r>
                        <a:rPr lang="en-CA" sz="1800" baseline="0" dirty="0"/>
                        <a:t> of Compounds   </a:t>
                      </a:r>
                      <a:endParaRPr lang="en-CA" sz="1800" i="1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918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74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615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5918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517"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74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050" name="Object 3">
            <a:extLst>
              <a:ext uri="{FF2B5EF4-FFF2-40B4-BE49-F238E27FC236}">
                <a16:creationId xmlns:a16="http://schemas.microsoft.com/office/drawing/2014/main" id="{6C6D25DF-5929-499B-A9DF-CBD8C20D57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0066" y="1371600"/>
          <a:ext cx="10001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520474" progId="Equation.DSMT4">
                  <p:embed/>
                </p:oleObj>
              </mc:Choice>
              <mc:Fallback>
                <p:oleObj name="Equation" r:id="rId4" imgW="723586" imgH="520474" progId="Equation.DSMT4">
                  <p:embed/>
                  <p:pic>
                    <p:nvPicPr>
                      <p:cNvPr id="2050" name="Object 3">
                        <a:extLst>
                          <a:ext uri="{FF2B5EF4-FFF2-40B4-BE49-F238E27FC236}">
                            <a16:creationId xmlns:a16="http://schemas.microsoft.com/office/drawing/2014/main" id="{6C6D25DF-5929-499B-A9DF-CBD8C20D57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066" y="1371600"/>
                        <a:ext cx="10001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2455D680-2CE2-479E-A8AF-E3D8DE7560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2338" y="2443166"/>
          <a:ext cx="7350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114" imgH="177646" progId="Equation.DSMT4">
                  <p:embed/>
                </p:oleObj>
              </mc:Choice>
              <mc:Fallback>
                <p:oleObj name="Equation" r:id="rId6" imgW="444114" imgH="177646" progId="Equation.DSMT4">
                  <p:embed/>
                  <p:pic>
                    <p:nvPicPr>
                      <p:cNvPr id="2051" name="Object 3">
                        <a:extLst>
                          <a:ext uri="{FF2B5EF4-FFF2-40B4-BE49-F238E27FC236}">
                            <a16:creationId xmlns:a16="http://schemas.microsoft.com/office/drawing/2014/main" id="{2455D680-2CE2-479E-A8AF-E3D8DE7560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338" y="2443166"/>
                        <a:ext cx="7350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3">
            <a:extLst>
              <a:ext uri="{FF2B5EF4-FFF2-40B4-BE49-F238E27FC236}">
                <a16:creationId xmlns:a16="http://schemas.microsoft.com/office/drawing/2014/main" id="{17C03846-6A65-48C9-8342-3949DB8C6B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6" y="3071816"/>
          <a:ext cx="7572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002" imgH="177723" progId="Equation.DSMT4">
                  <p:embed/>
                </p:oleObj>
              </mc:Choice>
              <mc:Fallback>
                <p:oleObj name="Equation" r:id="rId8" imgW="457002" imgH="177723" progId="Equation.DSMT4">
                  <p:embed/>
                  <p:pic>
                    <p:nvPicPr>
                      <p:cNvPr id="2052" name="Object 3">
                        <a:extLst>
                          <a:ext uri="{FF2B5EF4-FFF2-40B4-BE49-F238E27FC236}">
                            <a16:creationId xmlns:a16="http://schemas.microsoft.com/office/drawing/2014/main" id="{17C03846-6A65-48C9-8342-3949DB8C6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6" y="3071816"/>
                        <a:ext cx="7572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3">
            <a:extLst>
              <a:ext uri="{FF2B5EF4-FFF2-40B4-BE49-F238E27FC236}">
                <a16:creationId xmlns:a16="http://schemas.microsoft.com/office/drawing/2014/main" id="{AFDDC9E9-121C-443A-A696-8D7EEB2A7B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2975" y="3786191"/>
          <a:ext cx="8826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2937" imgH="177646" progId="Equation.DSMT4">
                  <p:embed/>
                </p:oleObj>
              </mc:Choice>
              <mc:Fallback>
                <p:oleObj name="Equation" r:id="rId10" imgW="532937" imgH="177646" progId="Equation.DSMT4">
                  <p:embed/>
                  <p:pic>
                    <p:nvPicPr>
                      <p:cNvPr id="2053" name="Object 3">
                        <a:extLst>
                          <a:ext uri="{FF2B5EF4-FFF2-40B4-BE49-F238E27FC236}">
                            <a16:creationId xmlns:a16="http://schemas.microsoft.com/office/drawing/2014/main" id="{AFDDC9E9-121C-443A-A696-8D7EEB2A7B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3786191"/>
                        <a:ext cx="8826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3">
            <a:extLst>
              <a:ext uri="{FF2B5EF4-FFF2-40B4-BE49-F238E27FC236}">
                <a16:creationId xmlns:a16="http://schemas.microsoft.com/office/drawing/2014/main" id="{02C39204-178E-4690-98CB-69EB610E8A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657317"/>
              </p:ext>
            </p:extLst>
          </p:nvPr>
        </p:nvGraphicFramePr>
        <p:xfrm>
          <a:off x="4205291" y="2085978"/>
          <a:ext cx="1214437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520560" progId="Equation.DSMT4">
                  <p:embed/>
                </p:oleObj>
              </mc:Choice>
              <mc:Fallback>
                <p:oleObj name="Equation" r:id="rId12" imgW="774360" imgH="520560" progId="Equation.DSMT4">
                  <p:embed/>
                  <p:pic>
                    <p:nvPicPr>
                      <p:cNvPr id="2054" name="Object 3">
                        <a:extLst>
                          <a:ext uri="{FF2B5EF4-FFF2-40B4-BE49-F238E27FC236}">
                            <a16:creationId xmlns:a16="http://schemas.microsoft.com/office/drawing/2014/main" id="{02C39204-178E-4690-98CB-69EB610E8A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91" y="2085978"/>
                        <a:ext cx="1214437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3">
            <a:extLst>
              <a:ext uri="{FF2B5EF4-FFF2-40B4-BE49-F238E27FC236}">
                <a16:creationId xmlns:a16="http://schemas.microsoft.com/office/drawing/2014/main" id="{273FEE97-8ABD-41B6-B0C7-3CF5A600F8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8188" y="4572003"/>
          <a:ext cx="13017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7058" imgH="177723" progId="Equation.DSMT4">
                  <p:embed/>
                </p:oleObj>
              </mc:Choice>
              <mc:Fallback>
                <p:oleObj name="Equation" r:id="rId14" imgW="787058" imgH="177723" progId="Equation.DSMT4">
                  <p:embed/>
                  <p:pic>
                    <p:nvPicPr>
                      <p:cNvPr id="2055" name="Object 3">
                        <a:extLst>
                          <a:ext uri="{FF2B5EF4-FFF2-40B4-BE49-F238E27FC236}">
                            <a16:creationId xmlns:a16="http://schemas.microsoft.com/office/drawing/2014/main" id="{273FEE97-8ABD-41B6-B0C7-3CF5A600F8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4572003"/>
                        <a:ext cx="13017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3">
            <a:extLst>
              <a:ext uri="{FF2B5EF4-FFF2-40B4-BE49-F238E27FC236}">
                <a16:creationId xmlns:a16="http://schemas.microsoft.com/office/drawing/2014/main" id="{37B8CDA0-508C-4DA5-8DDD-4608B5D657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9600" y="5429253"/>
          <a:ext cx="15748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087" imgH="177723" progId="Equation.DSMT4">
                  <p:embed/>
                </p:oleObj>
              </mc:Choice>
              <mc:Fallback>
                <p:oleObj name="Equation" r:id="rId16" imgW="952087" imgH="177723" progId="Equation.DSMT4">
                  <p:embed/>
                  <p:pic>
                    <p:nvPicPr>
                      <p:cNvPr id="2056" name="Object 3">
                        <a:extLst>
                          <a:ext uri="{FF2B5EF4-FFF2-40B4-BE49-F238E27FC236}">
                            <a16:creationId xmlns:a16="http://schemas.microsoft.com/office/drawing/2014/main" id="{37B8CDA0-508C-4DA5-8DDD-4608B5D657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5429253"/>
                        <a:ext cx="15748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3">
            <a:extLst>
              <a:ext uri="{FF2B5EF4-FFF2-40B4-BE49-F238E27FC236}">
                <a16:creationId xmlns:a16="http://schemas.microsoft.com/office/drawing/2014/main" id="{0013C1C7-931A-47BE-97C0-5B5B006CDD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9466" y="1228725"/>
          <a:ext cx="173672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696" imgH="241195" progId="Equation.DSMT4">
                  <p:embed/>
                </p:oleObj>
              </mc:Choice>
              <mc:Fallback>
                <p:oleObj name="Equation" r:id="rId18" imgW="469696" imgH="241195" progId="Equation.DSMT4">
                  <p:embed/>
                  <p:pic>
                    <p:nvPicPr>
                      <p:cNvPr id="2058" name="Object 3">
                        <a:extLst>
                          <a:ext uri="{FF2B5EF4-FFF2-40B4-BE49-F238E27FC236}">
                            <a16:creationId xmlns:a16="http://schemas.microsoft.com/office/drawing/2014/main" id="{0013C1C7-931A-47BE-97C0-5B5B006CDD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9466" y="1228725"/>
                        <a:ext cx="173672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3">
            <a:extLst>
              <a:ext uri="{FF2B5EF4-FFF2-40B4-BE49-F238E27FC236}">
                <a16:creationId xmlns:a16="http://schemas.microsoft.com/office/drawing/2014/main" id="{F43577EF-9FB3-45B6-BF5A-4F166D961D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559301"/>
              </p:ext>
            </p:extLst>
          </p:nvPr>
        </p:nvGraphicFramePr>
        <p:xfrm>
          <a:off x="4256088" y="2800353"/>
          <a:ext cx="1147762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520560" progId="Equation.DSMT4">
                  <p:embed/>
                </p:oleObj>
              </mc:Choice>
              <mc:Fallback>
                <p:oleObj name="Equation" r:id="rId20" imgW="799920" imgH="520560" progId="Equation.DSMT4">
                  <p:embed/>
                  <p:pic>
                    <p:nvPicPr>
                      <p:cNvPr id="2059" name="Object 3">
                        <a:extLst>
                          <a:ext uri="{FF2B5EF4-FFF2-40B4-BE49-F238E27FC236}">
                            <a16:creationId xmlns:a16="http://schemas.microsoft.com/office/drawing/2014/main" id="{F43577EF-9FB3-45B6-BF5A-4F166D961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8" y="2800353"/>
                        <a:ext cx="1147762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3">
            <a:extLst>
              <a:ext uri="{FF2B5EF4-FFF2-40B4-BE49-F238E27FC236}">
                <a16:creationId xmlns:a16="http://schemas.microsoft.com/office/drawing/2014/main" id="{7E56CEF3-FAEE-4DD1-B4A6-6F6411D3CC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312090"/>
              </p:ext>
            </p:extLst>
          </p:nvPr>
        </p:nvGraphicFramePr>
        <p:xfrm>
          <a:off x="4195763" y="3586163"/>
          <a:ext cx="13716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39600" imgH="520560" progId="Equation.DSMT4">
                  <p:embed/>
                </p:oleObj>
              </mc:Choice>
              <mc:Fallback>
                <p:oleObj name="Equation" r:id="rId22" imgW="939600" imgH="520560" progId="Equation.DSMT4">
                  <p:embed/>
                  <p:pic>
                    <p:nvPicPr>
                      <p:cNvPr id="2060" name="Object 3">
                        <a:extLst>
                          <a:ext uri="{FF2B5EF4-FFF2-40B4-BE49-F238E27FC236}">
                            <a16:creationId xmlns:a16="http://schemas.microsoft.com/office/drawing/2014/main" id="{7E56CEF3-FAEE-4DD1-B4A6-6F6411D3C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586163"/>
                        <a:ext cx="1371600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3">
            <a:extLst>
              <a:ext uri="{FF2B5EF4-FFF2-40B4-BE49-F238E27FC236}">
                <a16:creationId xmlns:a16="http://schemas.microsoft.com/office/drawing/2014/main" id="{D17CA8EB-3677-4833-AC52-33B82BCC06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503502"/>
              </p:ext>
            </p:extLst>
          </p:nvPr>
        </p:nvGraphicFramePr>
        <p:xfrm>
          <a:off x="3833816" y="4371978"/>
          <a:ext cx="21939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0" imgH="520560" progId="Equation.DSMT4">
                  <p:embed/>
                </p:oleObj>
              </mc:Choice>
              <mc:Fallback>
                <p:oleObj name="Equation" r:id="rId24" imgW="1396800" imgH="520560" progId="Equation.DSMT4">
                  <p:embed/>
                  <p:pic>
                    <p:nvPicPr>
                      <p:cNvPr id="2061" name="Object 3">
                        <a:extLst>
                          <a:ext uri="{FF2B5EF4-FFF2-40B4-BE49-F238E27FC236}">
                            <a16:creationId xmlns:a16="http://schemas.microsoft.com/office/drawing/2014/main" id="{D17CA8EB-3677-4833-AC52-33B82BCC06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6" y="4371978"/>
                        <a:ext cx="219392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3">
            <a:extLst>
              <a:ext uri="{FF2B5EF4-FFF2-40B4-BE49-F238E27FC236}">
                <a16:creationId xmlns:a16="http://schemas.microsoft.com/office/drawing/2014/main" id="{F843E045-AA1D-4F5F-9199-63A6B5D323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301645"/>
              </p:ext>
            </p:extLst>
          </p:nvPr>
        </p:nvGraphicFramePr>
        <p:xfrm>
          <a:off x="3595691" y="5229228"/>
          <a:ext cx="26511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88760" imgH="520560" progId="Equation.DSMT4">
                  <p:embed/>
                </p:oleObj>
              </mc:Choice>
              <mc:Fallback>
                <p:oleObj name="Equation" r:id="rId26" imgW="1688760" imgH="520560" progId="Equation.DSMT4">
                  <p:embed/>
                  <p:pic>
                    <p:nvPicPr>
                      <p:cNvPr id="2062" name="Object 3">
                        <a:extLst>
                          <a:ext uri="{FF2B5EF4-FFF2-40B4-BE49-F238E27FC236}">
                            <a16:creationId xmlns:a16="http://schemas.microsoft.com/office/drawing/2014/main" id="{F843E045-AA1D-4F5F-9199-63A6B5D32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91" y="5229228"/>
                        <a:ext cx="265112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3">
            <a:extLst>
              <a:ext uri="{FF2B5EF4-FFF2-40B4-BE49-F238E27FC236}">
                <a16:creationId xmlns:a16="http://schemas.microsoft.com/office/drawing/2014/main" id="{945A5BA3-4805-4CAB-92AF-BFA58834CA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69540"/>
              </p:ext>
            </p:extLst>
          </p:nvPr>
        </p:nvGraphicFramePr>
        <p:xfrm>
          <a:off x="6232525" y="2332041"/>
          <a:ext cx="18621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00" imgH="177480" progId="Equation.DSMT4">
                  <p:embed/>
                </p:oleObj>
              </mc:Choice>
              <mc:Fallback>
                <p:oleObj name="Equation" r:id="rId28" imgW="927000" imgH="177480" progId="Equation.DSMT4">
                  <p:embed/>
                  <p:pic>
                    <p:nvPicPr>
                      <p:cNvPr id="2063" name="Object 3">
                        <a:extLst>
                          <a:ext uri="{FF2B5EF4-FFF2-40B4-BE49-F238E27FC236}">
                            <a16:creationId xmlns:a16="http://schemas.microsoft.com/office/drawing/2014/main" id="{945A5BA3-4805-4CAB-92AF-BFA58834C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2332041"/>
                        <a:ext cx="18621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3">
            <a:extLst>
              <a:ext uri="{FF2B5EF4-FFF2-40B4-BE49-F238E27FC236}">
                <a16:creationId xmlns:a16="http://schemas.microsoft.com/office/drawing/2014/main" id="{3DDDC83D-C0F6-46FE-847E-298E475BF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486150"/>
              </p:ext>
            </p:extLst>
          </p:nvPr>
        </p:nvGraphicFramePr>
        <p:xfrm>
          <a:off x="6154741" y="3014666"/>
          <a:ext cx="20145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02960" imgH="177480" progId="Equation.DSMT4">
                  <p:embed/>
                </p:oleObj>
              </mc:Choice>
              <mc:Fallback>
                <p:oleObj name="Equation" r:id="rId30" imgW="1002960" imgH="177480" progId="Equation.DSMT4">
                  <p:embed/>
                  <p:pic>
                    <p:nvPicPr>
                      <p:cNvPr id="2064" name="Object 3">
                        <a:extLst>
                          <a:ext uri="{FF2B5EF4-FFF2-40B4-BE49-F238E27FC236}">
                            <a16:creationId xmlns:a16="http://schemas.microsoft.com/office/drawing/2014/main" id="{3DDDC83D-C0F6-46FE-847E-298E475BFA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41" y="3014666"/>
                        <a:ext cx="2014537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3">
            <a:extLst>
              <a:ext uri="{FF2B5EF4-FFF2-40B4-BE49-F238E27FC236}">
                <a16:creationId xmlns:a16="http://schemas.microsoft.com/office/drawing/2014/main" id="{ABDBF733-2F67-4C14-B6D5-C15CEF1F1E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383018"/>
              </p:ext>
            </p:extLst>
          </p:nvPr>
        </p:nvGraphicFramePr>
        <p:xfrm>
          <a:off x="6200778" y="3729041"/>
          <a:ext cx="201136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02960" imgH="177480" progId="Equation.DSMT4">
                  <p:embed/>
                </p:oleObj>
              </mc:Choice>
              <mc:Fallback>
                <p:oleObj name="Equation" r:id="rId32" imgW="1002960" imgH="177480" progId="Equation.DSMT4">
                  <p:embed/>
                  <p:pic>
                    <p:nvPicPr>
                      <p:cNvPr id="2065" name="Object 3">
                        <a:extLst>
                          <a:ext uri="{FF2B5EF4-FFF2-40B4-BE49-F238E27FC236}">
                            <a16:creationId xmlns:a16="http://schemas.microsoft.com/office/drawing/2014/main" id="{ABDBF733-2F67-4C14-B6D5-C15CEF1F1E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8" y="3729041"/>
                        <a:ext cx="2011363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3">
            <a:extLst>
              <a:ext uri="{FF2B5EF4-FFF2-40B4-BE49-F238E27FC236}">
                <a16:creationId xmlns:a16="http://schemas.microsoft.com/office/drawing/2014/main" id="{04A54117-226A-4FF0-9BAC-B9F667362F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66574"/>
              </p:ext>
            </p:extLst>
          </p:nvPr>
        </p:nvGraphicFramePr>
        <p:xfrm>
          <a:off x="6165850" y="4586291"/>
          <a:ext cx="20129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02960" imgH="177480" progId="Equation.DSMT4">
                  <p:embed/>
                </p:oleObj>
              </mc:Choice>
              <mc:Fallback>
                <p:oleObj name="Equation" r:id="rId34" imgW="1002960" imgH="177480" progId="Equation.DSMT4">
                  <p:embed/>
                  <p:pic>
                    <p:nvPicPr>
                      <p:cNvPr id="2066" name="Object 3">
                        <a:extLst>
                          <a:ext uri="{FF2B5EF4-FFF2-40B4-BE49-F238E27FC236}">
                            <a16:creationId xmlns:a16="http://schemas.microsoft.com/office/drawing/2014/main" id="{04A54117-226A-4FF0-9BAC-B9F667362F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4586291"/>
                        <a:ext cx="20129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3">
            <a:extLst>
              <a:ext uri="{FF2B5EF4-FFF2-40B4-BE49-F238E27FC236}">
                <a16:creationId xmlns:a16="http://schemas.microsoft.com/office/drawing/2014/main" id="{248E3D89-E270-4AB7-94AF-E2E4D1D3C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18623"/>
              </p:ext>
            </p:extLst>
          </p:nvPr>
        </p:nvGraphicFramePr>
        <p:xfrm>
          <a:off x="6164263" y="5443541"/>
          <a:ext cx="20129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02960" imgH="177480" progId="Equation.DSMT4">
                  <p:embed/>
                </p:oleObj>
              </mc:Choice>
              <mc:Fallback>
                <p:oleObj name="Equation" r:id="rId36" imgW="1002960" imgH="177480" progId="Equation.DSMT4">
                  <p:embed/>
                  <p:pic>
                    <p:nvPicPr>
                      <p:cNvPr id="2067" name="Object 3">
                        <a:extLst>
                          <a:ext uri="{FF2B5EF4-FFF2-40B4-BE49-F238E27FC236}">
                            <a16:creationId xmlns:a16="http://schemas.microsoft.com/office/drawing/2014/main" id="{248E3D89-E270-4AB7-94AF-E2E4D1D3C8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4263" y="5443541"/>
                        <a:ext cx="20129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3">
            <a:extLst>
              <a:ext uri="{FF2B5EF4-FFF2-40B4-BE49-F238E27FC236}">
                <a16:creationId xmlns:a16="http://schemas.microsoft.com/office/drawing/2014/main" id="{D0B86F8E-53D7-43A1-9EE1-AF31E6812A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813903"/>
              </p:ext>
            </p:extLst>
          </p:nvPr>
        </p:nvGraphicFramePr>
        <p:xfrm>
          <a:off x="8531228" y="2176466"/>
          <a:ext cx="145256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723600" imgH="317160" progId="Equation.DSMT4">
                  <p:embed/>
                </p:oleObj>
              </mc:Choice>
              <mc:Fallback>
                <p:oleObj name="Equation" r:id="rId38" imgW="723600" imgH="317160" progId="Equation.DSMT4">
                  <p:embed/>
                  <p:pic>
                    <p:nvPicPr>
                      <p:cNvPr id="2068" name="Object 3">
                        <a:extLst>
                          <a:ext uri="{FF2B5EF4-FFF2-40B4-BE49-F238E27FC236}">
                            <a16:creationId xmlns:a16="http://schemas.microsoft.com/office/drawing/2014/main" id="{D0B86F8E-53D7-43A1-9EE1-AF31E6812A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1228" y="2176466"/>
                        <a:ext cx="1452563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3">
            <a:extLst>
              <a:ext uri="{FF2B5EF4-FFF2-40B4-BE49-F238E27FC236}">
                <a16:creationId xmlns:a16="http://schemas.microsoft.com/office/drawing/2014/main" id="{A2FF28A0-866F-4769-B410-456576C3C6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99297"/>
              </p:ext>
            </p:extLst>
          </p:nvPr>
        </p:nvGraphicFramePr>
        <p:xfrm>
          <a:off x="9186866" y="2951166"/>
          <a:ext cx="3317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64880" imgH="241200" progId="Equation.DSMT4">
                  <p:embed/>
                </p:oleObj>
              </mc:Choice>
              <mc:Fallback>
                <p:oleObj name="Equation" r:id="rId40" imgW="164880" imgH="241200" progId="Equation.DSMT4">
                  <p:embed/>
                  <p:pic>
                    <p:nvPicPr>
                      <p:cNvPr id="2069" name="Object 3">
                        <a:extLst>
                          <a:ext uri="{FF2B5EF4-FFF2-40B4-BE49-F238E27FC236}">
                            <a16:creationId xmlns:a16="http://schemas.microsoft.com/office/drawing/2014/main" id="{A2FF28A0-866F-4769-B410-456576C3C6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6866" y="2951166"/>
                        <a:ext cx="3317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3">
            <a:extLst>
              <a:ext uri="{FF2B5EF4-FFF2-40B4-BE49-F238E27FC236}">
                <a16:creationId xmlns:a16="http://schemas.microsoft.com/office/drawing/2014/main" id="{34DB9724-B48C-4285-B95D-584968B65C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173159"/>
              </p:ext>
            </p:extLst>
          </p:nvPr>
        </p:nvGraphicFramePr>
        <p:xfrm>
          <a:off x="8347759" y="3729041"/>
          <a:ext cx="18351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14400" imgH="177480" progId="Equation.DSMT4">
                  <p:embed/>
                </p:oleObj>
              </mc:Choice>
              <mc:Fallback>
                <p:oleObj name="Equation" r:id="rId42" imgW="914400" imgH="177480" progId="Equation.DSMT4">
                  <p:embed/>
                  <p:pic>
                    <p:nvPicPr>
                      <p:cNvPr id="2070" name="Object 3">
                        <a:extLst>
                          <a:ext uri="{FF2B5EF4-FFF2-40B4-BE49-F238E27FC236}">
                            <a16:creationId xmlns:a16="http://schemas.microsoft.com/office/drawing/2014/main" id="{34DB9724-B48C-4285-B95D-584968B65C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759" y="3729041"/>
                        <a:ext cx="18351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3">
            <a:extLst>
              <a:ext uri="{FF2B5EF4-FFF2-40B4-BE49-F238E27FC236}">
                <a16:creationId xmlns:a16="http://schemas.microsoft.com/office/drawing/2014/main" id="{76E3D73A-D604-4697-AC08-252DAE9EE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4028" y="6256338"/>
          <a:ext cx="17430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54100" imgH="203200" progId="Equation.DSMT4">
                  <p:embed/>
                </p:oleObj>
              </mc:Choice>
              <mc:Fallback>
                <p:oleObj name="Equation" r:id="rId44" imgW="1054100" imgH="203200" progId="Equation.DSMT4">
                  <p:embed/>
                  <p:pic>
                    <p:nvPicPr>
                      <p:cNvPr id="2073" name="Object 3">
                        <a:extLst>
                          <a:ext uri="{FF2B5EF4-FFF2-40B4-BE49-F238E27FC236}">
                            <a16:creationId xmlns:a16="http://schemas.microsoft.com/office/drawing/2014/main" id="{76E3D73A-D604-4697-AC08-252DAE9EE9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8" y="6256338"/>
                        <a:ext cx="1743075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3">
            <a:extLst>
              <a:ext uri="{FF2B5EF4-FFF2-40B4-BE49-F238E27FC236}">
                <a16:creationId xmlns:a16="http://schemas.microsoft.com/office/drawing/2014/main" id="{802667FE-9A14-4BA7-90EF-AEF3C919B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349605"/>
              </p:ext>
            </p:extLst>
          </p:nvPr>
        </p:nvGraphicFramePr>
        <p:xfrm>
          <a:off x="3709991" y="6072188"/>
          <a:ext cx="26003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879560" imgH="533160" progId="Equation.DSMT4">
                  <p:embed/>
                </p:oleObj>
              </mc:Choice>
              <mc:Fallback>
                <p:oleObj name="Equation" r:id="rId46" imgW="1879560" imgH="533160" progId="Equation.DSMT4">
                  <p:embed/>
                  <p:pic>
                    <p:nvPicPr>
                      <p:cNvPr id="2074" name="Object 3">
                        <a:extLst>
                          <a:ext uri="{FF2B5EF4-FFF2-40B4-BE49-F238E27FC236}">
                            <a16:creationId xmlns:a16="http://schemas.microsoft.com/office/drawing/2014/main" id="{802667FE-9A14-4BA7-90EF-AEF3C919B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91" y="6072188"/>
                        <a:ext cx="26003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3">
            <a:extLst>
              <a:ext uri="{FF2B5EF4-FFF2-40B4-BE49-F238E27FC236}">
                <a16:creationId xmlns:a16="http://schemas.microsoft.com/office/drawing/2014/main" id="{D62A1B50-2514-4F11-856A-7D30E0AE9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632979"/>
              </p:ext>
            </p:extLst>
          </p:nvPr>
        </p:nvGraphicFramePr>
        <p:xfrm>
          <a:off x="6177014" y="6286500"/>
          <a:ext cx="201295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002960" imgH="177480" progId="Equation.DSMT4">
                  <p:embed/>
                </p:oleObj>
              </mc:Choice>
              <mc:Fallback>
                <p:oleObj name="Equation" r:id="rId48" imgW="1002960" imgH="177480" progId="Equation.DSMT4">
                  <p:embed/>
                  <p:pic>
                    <p:nvPicPr>
                      <p:cNvPr id="2075" name="Object 3">
                        <a:extLst>
                          <a:ext uri="{FF2B5EF4-FFF2-40B4-BE49-F238E27FC236}">
                            <a16:creationId xmlns:a16="http://schemas.microsoft.com/office/drawing/2014/main" id="{D62A1B50-2514-4F11-856A-7D30E0AE9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014" y="6286500"/>
                        <a:ext cx="201295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1" name="TextBox 3">
            <a:extLst>
              <a:ext uri="{FF2B5EF4-FFF2-40B4-BE49-F238E27FC236}">
                <a16:creationId xmlns:a16="http://schemas.microsoft.com/office/drawing/2014/main" id="{860A481F-3BBD-4411-85E3-2165B9CF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50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Content Placeholder 2">
            <a:extLst>
              <a:ext uri="{FF2B5EF4-FFF2-40B4-BE49-F238E27FC236}">
                <a16:creationId xmlns:a16="http://schemas.microsoft.com/office/drawing/2014/main" id="{8B0405CB-461C-4B77-BF3E-A2A7865C72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6080" y="285750"/>
            <a:ext cx="11196320" cy="9286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As the number of compounds goes to infinity,             the formula changes: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073D3527-B24A-4D5E-A2A5-8F8D7D139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117478"/>
              </p:ext>
            </p:extLst>
          </p:nvPr>
        </p:nvGraphicFramePr>
        <p:xfrm>
          <a:off x="6858321" y="356873"/>
          <a:ext cx="10763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336" imgH="253890" progId="Equation.DSMT4">
                  <p:embed/>
                </p:oleObj>
              </mc:Choice>
              <mc:Fallback>
                <p:oleObj name="Equation" r:id="rId4" imgW="609336" imgH="253890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073D3527-B24A-4D5E-A2A5-8F8D7D1390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321" y="356873"/>
                        <a:ext cx="10763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79F3CE52-0883-43CC-98B7-BEF12628A3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474938"/>
              </p:ext>
            </p:extLst>
          </p:nvPr>
        </p:nvGraphicFramePr>
        <p:xfrm>
          <a:off x="2008505" y="1021715"/>
          <a:ext cx="96043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900" imgH="520700" progId="Equation.DSMT4">
                  <p:embed/>
                </p:oleObj>
              </mc:Choice>
              <mc:Fallback>
                <p:oleObj name="Equation" r:id="rId6" imgW="596900" imgH="520700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79F3CE52-0883-43CC-98B7-BEF12628A3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505" y="1021715"/>
                        <a:ext cx="96043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3">
            <a:extLst>
              <a:ext uri="{FF2B5EF4-FFF2-40B4-BE49-F238E27FC236}">
                <a16:creationId xmlns:a16="http://schemas.microsoft.com/office/drawing/2014/main" id="{711B15CF-ACFD-4846-B8EE-7C5FEB173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84891"/>
              </p:ext>
            </p:extLst>
          </p:nvPr>
        </p:nvGraphicFramePr>
        <p:xfrm>
          <a:off x="1070293" y="1339218"/>
          <a:ext cx="9017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13" imgH="165028" progId="Equation.DSMT4">
                  <p:embed/>
                </p:oleObj>
              </mc:Choice>
              <mc:Fallback>
                <p:oleObj name="Equation" r:id="rId8" imgW="431613" imgH="165028" progId="Equation.DSMT4">
                  <p:embed/>
                  <p:pic>
                    <p:nvPicPr>
                      <p:cNvPr id="3076" name="Object 3">
                        <a:extLst>
                          <a:ext uri="{FF2B5EF4-FFF2-40B4-BE49-F238E27FC236}">
                            <a16:creationId xmlns:a16="http://schemas.microsoft.com/office/drawing/2014/main" id="{711B15CF-ACFD-4846-B8EE-7C5FEB173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0293" y="1339218"/>
                        <a:ext cx="9017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3">
            <a:extLst>
              <a:ext uri="{FF2B5EF4-FFF2-40B4-BE49-F238E27FC236}">
                <a16:creationId xmlns:a16="http://schemas.microsoft.com/office/drawing/2014/main" id="{B98FB7AE-5293-4F9B-B350-8B97E2926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773027"/>
              </p:ext>
            </p:extLst>
          </p:nvPr>
        </p:nvGraphicFramePr>
        <p:xfrm>
          <a:off x="3000693" y="988378"/>
          <a:ext cx="3683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34" imgH="228501" progId="Equation.DSMT4">
                  <p:embed/>
                </p:oleObj>
              </mc:Choice>
              <mc:Fallback>
                <p:oleObj name="Equation" r:id="rId10" imgW="152334" imgH="228501" progId="Equation.DSMT4">
                  <p:embed/>
                  <p:pic>
                    <p:nvPicPr>
                      <p:cNvPr id="3077" name="Object 3">
                        <a:extLst>
                          <a:ext uri="{FF2B5EF4-FFF2-40B4-BE49-F238E27FC236}">
                            <a16:creationId xmlns:a16="http://schemas.microsoft.com/office/drawing/2014/main" id="{B98FB7AE-5293-4F9B-B350-8B97E29268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693" y="988378"/>
                        <a:ext cx="3683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3FFB16E3-0B8D-4872-A3B7-FF343616446F}"/>
              </a:ext>
            </a:extLst>
          </p:cNvPr>
          <p:cNvSpPr/>
          <p:nvPr/>
        </p:nvSpPr>
        <p:spPr>
          <a:xfrm>
            <a:off x="1986283" y="912178"/>
            <a:ext cx="1114425" cy="1008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078" name="Object 3">
            <a:extLst>
              <a:ext uri="{FF2B5EF4-FFF2-40B4-BE49-F238E27FC236}">
                <a16:creationId xmlns:a16="http://schemas.microsoft.com/office/drawing/2014/main" id="{97722632-1367-4420-84E1-1867302CA0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422798"/>
              </p:ext>
            </p:extLst>
          </p:nvPr>
        </p:nvGraphicFramePr>
        <p:xfrm>
          <a:off x="4307208" y="875668"/>
          <a:ext cx="16478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300" imgH="520700" progId="Equation.DSMT4">
                  <p:embed/>
                </p:oleObj>
              </mc:Choice>
              <mc:Fallback>
                <p:oleObj name="Equation" r:id="rId12" imgW="876300" imgH="520700" progId="Equation.DSMT4">
                  <p:embed/>
                  <p:pic>
                    <p:nvPicPr>
                      <p:cNvPr id="3078" name="Object 3">
                        <a:extLst>
                          <a:ext uri="{FF2B5EF4-FFF2-40B4-BE49-F238E27FC236}">
                            <a16:creationId xmlns:a16="http://schemas.microsoft.com/office/drawing/2014/main" id="{97722632-1367-4420-84E1-1867302CA0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7208" y="875668"/>
                        <a:ext cx="16478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3">
            <a:extLst>
              <a:ext uri="{FF2B5EF4-FFF2-40B4-BE49-F238E27FC236}">
                <a16:creationId xmlns:a16="http://schemas.microsoft.com/office/drawing/2014/main" id="{F4A5D3ED-CA3A-4E72-94E1-ED3EDCA93B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203810"/>
              </p:ext>
            </p:extLst>
          </p:nvPr>
        </p:nvGraphicFramePr>
        <p:xfrm>
          <a:off x="5986780" y="862968"/>
          <a:ext cx="5715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646" imgH="241091" progId="Equation.DSMT4">
                  <p:embed/>
                </p:oleObj>
              </mc:Choice>
              <mc:Fallback>
                <p:oleObj name="Equation" r:id="rId14" imgW="177646" imgH="241091" progId="Equation.DSMT4">
                  <p:embed/>
                  <p:pic>
                    <p:nvPicPr>
                      <p:cNvPr id="3079" name="Object 3">
                        <a:extLst>
                          <a:ext uri="{FF2B5EF4-FFF2-40B4-BE49-F238E27FC236}">
                            <a16:creationId xmlns:a16="http://schemas.microsoft.com/office/drawing/2014/main" id="{F4A5D3ED-CA3A-4E72-94E1-ED3EDCA93B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780" y="862968"/>
                        <a:ext cx="57150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3">
            <a:extLst>
              <a:ext uri="{FF2B5EF4-FFF2-40B4-BE49-F238E27FC236}">
                <a16:creationId xmlns:a16="http://schemas.microsoft.com/office/drawing/2014/main" id="{5669C727-6004-41A7-8388-6E68BA0C59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831314"/>
              </p:ext>
            </p:extLst>
          </p:nvPr>
        </p:nvGraphicFramePr>
        <p:xfrm>
          <a:off x="6456683" y="950281"/>
          <a:ext cx="26019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559" imgH="304668" progId="Equation.DSMT4">
                  <p:embed/>
                </p:oleObj>
              </mc:Choice>
              <mc:Fallback>
                <p:oleObj name="Equation" r:id="rId16" imgW="1015559" imgH="304668" progId="Equation.DSMT4">
                  <p:embed/>
                  <p:pic>
                    <p:nvPicPr>
                      <p:cNvPr id="3080" name="Object 3">
                        <a:extLst>
                          <a:ext uri="{FF2B5EF4-FFF2-40B4-BE49-F238E27FC236}">
                            <a16:creationId xmlns:a16="http://schemas.microsoft.com/office/drawing/2014/main" id="{5669C727-6004-41A7-8388-6E68BA0C59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683" y="950281"/>
                        <a:ext cx="260191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3">
            <a:extLst>
              <a:ext uri="{FF2B5EF4-FFF2-40B4-BE49-F238E27FC236}">
                <a16:creationId xmlns:a16="http://schemas.microsoft.com/office/drawing/2014/main" id="{18CED228-1B10-418C-A52B-C4BBB8DBA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741802"/>
              </p:ext>
            </p:extLst>
          </p:nvPr>
        </p:nvGraphicFramePr>
        <p:xfrm>
          <a:off x="1987868" y="1029653"/>
          <a:ext cx="5715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646" imgH="241091" progId="Equation.DSMT4">
                  <p:embed/>
                </p:oleObj>
              </mc:Choice>
              <mc:Fallback>
                <p:oleObj name="Equation" r:id="rId18" imgW="177646" imgH="241091" progId="Equation.DSMT4">
                  <p:embed/>
                  <p:pic>
                    <p:nvPicPr>
                      <p:cNvPr id="3081" name="Object 3">
                        <a:extLst>
                          <a:ext uri="{FF2B5EF4-FFF2-40B4-BE49-F238E27FC236}">
                            <a16:creationId xmlns:a16="http://schemas.microsoft.com/office/drawing/2014/main" id="{18CED228-1B10-418C-A52B-C4BBB8DBA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868" y="1029653"/>
                        <a:ext cx="5715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B4E41FB-355F-446E-8AFA-62FDA35A1CAB}"/>
              </a:ext>
            </a:extLst>
          </p:cNvPr>
          <p:cNvSpPr txBox="1">
            <a:spLocks/>
          </p:cNvSpPr>
          <p:nvPr/>
        </p:nvSpPr>
        <p:spPr bwMode="auto">
          <a:xfrm>
            <a:off x="0" y="3138491"/>
            <a:ext cx="11665582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en-GB" sz="2100" dirty="0">
                <a:latin typeface="+mj-lt"/>
              </a:rPr>
              <a:t>Ex: The population of a particular country is 32 million. Assuming the population is growing continuously at a rate of 2.7%, find the population </a:t>
            </a:r>
            <a:r>
              <a:rPr lang="en-GB" sz="2100" i="1" dirty="0">
                <a:latin typeface="+mj-lt"/>
              </a:rPr>
              <a:t>P</a:t>
            </a:r>
            <a:r>
              <a:rPr lang="en-GB" sz="2100" dirty="0">
                <a:latin typeface="+mj-lt"/>
              </a:rPr>
              <a:t>, in millions, 20 years from now.</a:t>
            </a:r>
            <a:endParaRPr lang="en-CA" sz="2200" dirty="0">
              <a:latin typeface="+mj-lt"/>
            </a:endParaRPr>
          </a:p>
        </p:txBody>
      </p:sp>
      <p:graphicFrame>
        <p:nvGraphicFramePr>
          <p:cNvPr id="3082" name="Object 3">
            <a:extLst>
              <a:ext uri="{FF2B5EF4-FFF2-40B4-BE49-F238E27FC236}">
                <a16:creationId xmlns:a16="http://schemas.microsoft.com/office/drawing/2014/main" id="{F695C316-5CE5-4437-B0CD-C694DCAAE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300237"/>
              </p:ext>
            </p:extLst>
          </p:nvPr>
        </p:nvGraphicFramePr>
        <p:xfrm>
          <a:off x="937581" y="4021458"/>
          <a:ext cx="12731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336" imgH="241195" progId="Equation.DSMT4">
                  <p:embed/>
                </p:oleObj>
              </mc:Choice>
              <mc:Fallback>
                <p:oleObj name="Equation" r:id="rId19" imgW="609336" imgH="241195" progId="Equation.DSMT4">
                  <p:embed/>
                  <p:pic>
                    <p:nvPicPr>
                      <p:cNvPr id="3082" name="Object 3">
                        <a:extLst>
                          <a:ext uri="{FF2B5EF4-FFF2-40B4-BE49-F238E27FC236}">
                            <a16:creationId xmlns:a16="http://schemas.microsoft.com/office/drawing/2014/main" id="{F695C316-5CE5-4437-B0CD-C694DCAAE0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581" y="4021458"/>
                        <a:ext cx="12731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3">
            <a:extLst>
              <a:ext uri="{FF2B5EF4-FFF2-40B4-BE49-F238E27FC236}">
                <a16:creationId xmlns:a16="http://schemas.microsoft.com/office/drawing/2014/main" id="{CDD869B8-3225-48F3-AFCD-4607CC929F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472194"/>
              </p:ext>
            </p:extLst>
          </p:nvPr>
        </p:nvGraphicFramePr>
        <p:xfrm>
          <a:off x="959803" y="4634233"/>
          <a:ext cx="24685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80588" imgH="266584" progId="Equation.DSMT4">
                  <p:embed/>
                </p:oleObj>
              </mc:Choice>
              <mc:Fallback>
                <p:oleObj name="Equation" r:id="rId21" imgW="1180588" imgH="266584" progId="Equation.DSMT4">
                  <p:embed/>
                  <p:pic>
                    <p:nvPicPr>
                      <p:cNvPr id="3083" name="Object 3">
                        <a:extLst>
                          <a:ext uri="{FF2B5EF4-FFF2-40B4-BE49-F238E27FC236}">
                            <a16:creationId xmlns:a16="http://schemas.microsoft.com/office/drawing/2014/main" id="{CDD869B8-3225-48F3-AFCD-4607CC929F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9803" y="4634233"/>
                        <a:ext cx="2468562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3">
            <a:extLst>
              <a:ext uri="{FF2B5EF4-FFF2-40B4-BE49-F238E27FC236}">
                <a16:creationId xmlns:a16="http://schemas.microsoft.com/office/drawing/2014/main" id="{9CCDA14A-F7ED-4064-8C11-CAD311D526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155898"/>
              </p:ext>
            </p:extLst>
          </p:nvPr>
        </p:nvGraphicFramePr>
        <p:xfrm>
          <a:off x="966153" y="5404171"/>
          <a:ext cx="24431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68400" imgH="190500" progId="Equation.DSMT4">
                  <p:embed/>
                </p:oleObj>
              </mc:Choice>
              <mc:Fallback>
                <p:oleObj name="Equation" r:id="rId23" imgW="1168400" imgH="190500" progId="Equation.DSMT4">
                  <p:embed/>
                  <p:pic>
                    <p:nvPicPr>
                      <p:cNvPr id="3084" name="Object 3">
                        <a:extLst>
                          <a:ext uri="{FF2B5EF4-FFF2-40B4-BE49-F238E27FC236}">
                            <a16:creationId xmlns:a16="http://schemas.microsoft.com/office/drawing/2014/main" id="{9CCDA14A-F7ED-4064-8C11-CAD311D526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3" y="5404171"/>
                        <a:ext cx="244316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0EA5737-3EAE-447B-8552-108696E434C8}"/>
              </a:ext>
            </a:extLst>
          </p:cNvPr>
          <p:cNvSpPr txBox="1">
            <a:spLocks/>
          </p:cNvSpPr>
          <p:nvPr/>
        </p:nvSpPr>
        <p:spPr bwMode="auto">
          <a:xfrm>
            <a:off x="264160" y="2112331"/>
            <a:ext cx="1109472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Whenever we have continuous compounding, we use this formula, and a base of “e”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D9E703-7D80-4C48-A2CE-5CADF237A1A4}"/>
              </a:ext>
            </a:extLst>
          </p:cNvPr>
          <p:cNvSpPr/>
          <p:nvPr/>
        </p:nvSpPr>
        <p:spPr>
          <a:xfrm>
            <a:off x="1048071" y="1010603"/>
            <a:ext cx="2027237" cy="8826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7426" name="TextBox 3">
            <a:extLst>
              <a:ext uri="{FF2B5EF4-FFF2-40B4-BE49-F238E27FC236}">
                <a16:creationId xmlns:a16="http://schemas.microsoft.com/office/drawing/2014/main" id="{40F82262-C431-4D57-AA95-1FD93103D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8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25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2621E-6 L -0.05868 0.0231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" y="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3" grpId="0"/>
      <p:bldP spid="16" grpId="0" build="p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532D-F1FE-426D-A3FD-489A2A9C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" y="213681"/>
            <a:ext cx="7467600" cy="590525"/>
          </a:xfrm>
        </p:spPr>
        <p:txBody>
          <a:bodyPr/>
          <a:lstStyle/>
          <a:p>
            <a:r>
              <a:rPr lang="en-CA" dirty="0"/>
              <a:t>Other definitions of Euler’s Number: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A524B2-4C15-4940-B74A-11313D4BE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532269"/>
              </p:ext>
            </p:extLst>
          </p:nvPr>
        </p:nvGraphicFramePr>
        <p:xfrm>
          <a:off x="6118570" y="1675690"/>
          <a:ext cx="2767711" cy="205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66600" imgH="1384200" progId="Equation.DSMT4">
                  <p:embed/>
                </p:oleObj>
              </mc:Choice>
              <mc:Fallback>
                <p:oleObj name="Equation" r:id="rId4" imgW="1866600" imgH="1384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A524B2-4C15-4940-B74A-11313D4BE8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8570" y="1675690"/>
                        <a:ext cx="2767711" cy="20522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4849DB6-7CBA-401E-A7A8-39338F7108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880067"/>
              </p:ext>
            </p:extLst>
          </p:nvPr>
        </p:nvGraphicFramePr>
        <p:xfrm>
          <a:off x="661474" y="1544759"/>
          <a:ext cx="3674500" cy="80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419040" progId="Equation.DSMT4">
                  <p:embed/>
                </p:oleObj>
              </mc:Choice>
              <mc:Fallback>
                <p:oleObj name="Equation" r:id="rId6" imgW="191736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4849DB6-7CBA-401E-A7A8-39338F710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1474" y="1544759"/>
                        <a:ext cx="3674500" cy="803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hlinkClick r:id="rId8"/>
            <a:extLst>
              <a:ext uri="{FF2B5EF4-FFF2-40B4-BE49-F238E27FC236}">
                <a16:creationId xmlns:a16="http://schemas.microsoft.com/office/drawing/2014/main" id="{127305BB-91FC-4987-8117-61B685B9FC08}"/>
              </a:ext>
            </a:extLst>
          </p:cNvPr>
          <p:cNvSpPr txBox="1">
            <a:spLocks/>
          </p:cNvSpPr>
          <p:nvPr/>
        </p:nvSpPr>
        <p:spPr bwMode="auto">
          <a:xfrm>
            <a:off x="516598" y="1116476"/>
            <a:ext cx="2177927" cy="42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dirty="0">
                <a:solidFill>
                  <a:srgbClr val="FF0000"/>
                </a:solidFill>
                <a:latin typeface="+mn-lt"/>
              </a:rPr>
              <a:t>Maclaurin Series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EA1CE4F-EE56-48F1-A5F1-99A5BA37AB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093825"/>
              </p:ext>
            </p:extLst>
          </p:nvPr>
        </p:nvGraphicFramePr>
        <p:xfrm>
          <a:off x="662964" y="2426046"/>
          <a:ext cx="12890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840" imgH="431640" progId="Equation.DSMT4">
                  <p:embed/>
                </p:oleObj>
              </mc:Choice>
              <mc:Fallback>
                <p:oleObj name="Equation" r:id="rId9" imgW="67284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EA1CE4F-EE56-48F1-A5F1-99A5BA37AB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2964" y="2426046"/>
                        <a:ext cx="1289050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hlinkClick r:id="rId11"/>
            <a:extLst>
              <a:ext uri="{FF2B5EF4-FFF2-40B4-BE49-F238E27FC236}">
                <a16:creationId xmlns:a16="http://schemas.microsoft.com/office/drawing/2014/main" id="{F3768DD8-5F11-40FA-8375-491DE1D3BF34}"/>
              </a:ext>
            </a:extLst>
          </p:cNvPr>
          <p:cNvSpPr txBox="1"/>
          <p:nvPr/>
        </p:nvSpPr>
        <p:spPr>
          <a:xfrm>
            <a:off x="6292950" y="1160584"/>
            <a:ext cx="260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Continued Fraction: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C2D074C-BD1B-4684-8707-1BBAF0A1F7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238375"/>
              </p:ext>
            </p:extLst>
          </p:nvPr>
        </p:nvGraphicFramePr>
        <p:xfrm>
          <a:off x="6359013" y="3790925"/>
          <a:ext cx="2844800" cy="205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1384200" progId="Equation.DSMT4">
                  <p:embed/>
                </p:oleObj>
              </mc:Choice>
              <mc:Fallback>
                <p:oleObj name="Equation" r:id="rId12" imgW="1917360" imgH="1384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C2D074C-BD1B-4684-8707-1BBAF0A1F7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359013" y="3790925"/>
                        <a:ext cx="2844800" cy="205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7213978-7736-422C-A04B-19FC5136EA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057274"/>
              </p:ext>
            </p:extLst>
          </p:nvPr>
        </p:nvGraphicFramePr>
        <p:xfrm>
          <a:off x="661474" y="3560787"/>
          <a:ext cx="3113088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400" imgH="393480" progId="Equation.DSMT4">
                  <p:embed/>
                </p:oleObj>
              </mc:Choice>
              <mc:Fallback>
                <p:oleObj name="Equation" r:id="rId14" imgW="16254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7213978-7736-422C-A04B-19FC5136EA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1474" y="3560787"/>
                        <a:ext cx="3113088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0427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2"/>
  <p:tag name="ISPRING_ULTRA_SCORM_DURATION" val="3600"/>
  <p:tag name="ISPRING_ULTRA_SCORM_LESSON_TITLE" val="Natural Logs"/>
  <p:tag name="GENSWF_MOVIE_ONCLICK_URL" val="http://"/>
  <p:tag name="GENSWF_MOVIE_PRESENTATION_END_URL_ENABLED" val="1"/>
  <p:tag name="GENSWF_MOVIE_PRESENTATION_END_URL" val="http://bcmath.ca/onlinelessons.html"/>
  <p:tag name="ISPRING_RESOURCE_PATHS_HASH_PRESENTER" val="8af1d1ea97cc5e79b886ae150c3b88b8366c4c7"/>
  <p:tag name="ISPRING_LMS_API_VERSION" val="SCORM 2004 (4th edition)"/>
  <p:tag name="ISPRING_ULTRA_SCORM_COURCE_TITLE" val="M12H Section 5.6 Natural Logarithms"/>
  <p:tag name="ISPRING_ULTRA_SCORM_COURSE_ID" val="FD5CA861-48E7-43EF-8381-FD5968490EA7"/>
  <p:tag name="ISPRING_CMI5_LAUNCH_METHOD" val="any window"/>
  <p:tag name="ISPRING_SCORM_RATE_SLIDES" val="1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SCORM_PASSING_SCORE" val="63.000000"/>
  <p:tag name="ISPRING_PRESENTATION_TITLE" val="M12H Section 5.6 Natural Logarithms"/>
  <p:tag name="ISPRING_FIRST_PUBLISH" val="1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3E03C88-C2FD-4FAD-A1BE-6CD36C5E914F}:27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D9BBAFB-2EC8-4F18-BAE2-432B81C7C12A}:26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073410-B244-4A9C-A275-BC1A8B08FE42}:27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71A7B8E-5BFA-48DA-BB0E-0BE50D462E03}:27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5933134-6C72-4AAF-A71B-8F9355E9D039}:26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DF78BEF-CEA5-4A5B-863F-53E725055B0B}:26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646EF2-2E2C-4D9A-AD55-F2368A1992A3}:2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2E2E6C-E575-4D6B-BED8-6464C75FA0E1}:26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FD67FE1-3031-498C-9152-B572D4C438F9}:26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E4630B4-0E09-4DAA-A2CB-55BEE39F2DAA}:27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B341A39-2A9C-45C4-B5AE-93C7E5E53879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A5E8496-45CB-44CF-AFC6-A7C793EFF8FD}:2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2D7930F-0263-44CD-B1AD-DA49F2A326DF}:27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9CCB81E-12DE-404E-89DF-5DD25B1CC5CA}:27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EF9FF0D-272C-4D62-BE9E-50348D79B833}:27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E52D09F-D5F6-4838-B3C1-AD69D1C646F0}:27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07B7A9C-3A7C-41EE-B603-A5D1CF23BF3D}:28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CC354A9-3F80-4AB0-B8D5-D0A7C2DCEAF9}:2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1ABA2A8-9890-4833-AF0A-800D0E0FE58B}:26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2968</TotalTime>
  <Words>1141</Words>
  <Application>Microsoft Office PowerPoint</Application>
  <PresentationFormat>Widescreen</PresentationFormat>
  <Paragraphs>108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Century Schoolbook</vt:lpstr>
      <vt:lpstr>Georgia</vt:lpstr>
      <vt:lpstr>Wingdings</vt:lpstr>
      <vt:lpstr>Wingdings 2</vt:lpstr>
      <vt:lpstr>Oriel</vt:lpstr>
      <vt:lpstr>Equation</vt:lpstr>
      <vt:lpstr>Section 5.6 Natural Logarithms</vt:lpstr>
      <vt:lpstr>What is Natural Log?  </vt:lpstr>
      <vt:lpstr>Evaluating Natural Logarithm?</vt:lpstr>
      <vt:lpstr>PowerPoint Presentation</vt:lpstr>
      <vt:lpstr>Solving Equations with natural Logs:</vt:lpstr>
      <vt:lpstr>What is “euler’s Number ‘e’?</vt:lpstr>
      <vt:lpstr>PowerPoint Presentation</vt:lpstr>
      <vt:lpstr>PowerPoint Presentation</vt:lpstr>
      <vt:lpstr>Other definitions of Euler’s Number:</vt:lpstr>
      <vt:lpstr>Applications of Continuous Compounding</vt:lpstr>
      <vt:lpstr>PowerPoint Presentation</vt:lpstr>
      <vt:lpstr>PowerPoint Presentation</vt:lpstr>
      <vt:lpstr>PowerPoint Presentation</vt:lpstr>
      <vt:lpstr>PowerPoint Presentation</vt:lpstr>
      <vt:lpstr>Natural Log Rules: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5.6 Natural Logarithms</dc:title>
  <dc:creator>Danny Young</dc:creator>
  <cp:lastModifiedBy>Danny Young</cp:lastModifiedBy>
  <cp:revision>48</cp:revision>
  <dcterms:created xsi:type="dcterms:W3CDTF">2008-09-18T04:00:39Z</dcterms:created>
  <dcterms:modified xsi:type="dcterms:W3CDTF">2024-06-03T03:36:58Z</dcterms:modified>
</cp:coreProperties>
</file>